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48"/>
  </p:notesMasterIdLst>
  <p:sldIdLst>
    <p:sldId id="256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4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2"/>
          <p:cNvGrpSpPr/>
          <p:nvPr/>
        </p:nvGrpSpPr>
        <p:grpSpPr>
          <a:xfrm>
            <a:off x="4716462" y="5345112"/>
            <a:ext cx="4427538" cy="1512888"/>
            <a:chOff x="4716462" y="5345112"/>
            <a:chExt cx="4427538" cy="1512888"/>
          </a:xfrm>
        </p:grpSpPr>
        <p:sp>
          <p:nvSpPr>
            <p:cNvPr id="29" name="Google Shape;29;p2"/>
            <p:cNvSpPr/>
            <p:nvPr/>
          </p:nvSpPr>
          <p:spPr>
            <a:xfrm>
              <a:off x="4716462" y="5345112"/>
              <a:ext cx="4427537" cy="1512887"/>
            </a:xfrm>
            <a:custGeom>
              <a:avLst/>
              <a:gdLst/>
              <a:ahLst/>
              <a:cxnLst/>
              <a:rect l="l" t="t" r="r" b="b"/>
              <a:pathLst>
                <a:path w="2780" h="953" extrusionOk="0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305675" y="6372225"/>
              <a:ext cx="19050" cy="28575"/>
            </a:xfrm>
            <a:custGeom>
              <a:avLst/>
              <a:gdLst/>
              <a:ahLst/>
              <a:cxnLst/>
              <a:rect l="l" t="t" r="r" b="b"/>
              <a:pathLst>
                <a:path w="12" h="18" extrusionOk="0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296150" y="6343650"/>
              <a:ext cx="9525" cy="28575"/>
            </a:xfrm>
            <a:custGeom>
              <a:avLst/>
              <a:gdLst/>
              <a:ahLst/>
              <a:cxnLst/>
              <a:rect l="l" t="t" r="r" b="b"/>
              <a:pathLst>
                <a:path w="6" h="18" extrusionOk="0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223250" y="5678487"/>
              <a:ext cx="482600" cy="1176337"/>
            </a:xfrm>
            <a:custGeom>
              <a:avLst/>
              <a:gdLst/>
              <a:ahLst/>
              <a:cxnLst/>
              <a:rect l="l" t="t" r="r" b="b"/>
              <a:pathLst>
                <a:path w="304" h="741" extrusionOk="0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807325" y="5640387"/>
              <a:ext cx="498475" cy="1217612"/>
            </a:xfrm>
            <a:custGeom>
              <a:avLst/>
              <a:gdLst/>
              <a:ahLst/>
              <a:cxnLst/>
              <a:rect l="l" t="t" r="r" b="b"/>
              <a:pathLst>
                <a:path w="314" h="767" extrusionOk="0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461250" y="5868987"/>
              <a:ext cx="436562" cy="989012"/>
            </a:xfrm>
            <a:custGeom>
              <a:avLst/>
              <a:gdLst/>
              <a:ahLst/>
              <a:cxnLst/>
              <a:rect l="l" t="t" r="r" b="b"/>
              <a:pathLst>
                <a:path w="275" h="623" extrusionOk="0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178675" y="5888037"/>
              <a:ext cx="338137" cy="969962"/>
            </a:xfrm>
            <a:custGeom>
              <a:avLst/>
              <a:gdLst/>
              <a:ahLst/>
              <a:cxnLst/>
              <a:rect l="l" t="t" r="r" b="b"/>
              <a:pathLst>
                <a:path w="213" h="611" extrusionOk="0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813550" y="6248400"/>
              <a:ext cx="265112" cy="609600"/>
            </a:xfrm>
            <a:custGeom>
              <a:avLst/>
              <a:gdLst/>
              <a:ahLst/>
              <a:cxnLst/>
              <a:rect l="l" t="t" r="r" b="b"/>
              <a:pathLst>
                <a:path w="167" h="384" extrusionOk="0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508750" y="6381750"/>
              <a:ext cx="263525" cy="476250"/>
            </a:xfrm>
            <a:custGeom>
              <a:avLst/>
              <a:gdLst/>
              <a:ahLst/>
              <a:cxnLst/>
              <a:rect l="l" t="t" r="r" b="b"/>
              <a:pathLst>
                <a:path w="166" h="300" extrusionOk="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207125" y="6410325"/>
              <a:ext cx="376237" cy="447675"/>
            </a:xfrm>
            <a:custGeom>
              <a:avLst/>
              <a:gdLst/>
              <a:ahLst/>
              <a:cxnLst/>
              <a:rect l="l" t="t" r="r" b="b"/>
              <a:pathLst>
                <a:path w="237" h="282" extrusionOk="0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832475" y="6486525"/>
              <a:ext cx="311150" cy="371475"/>
            </a:xfrm>
            <a:custGeom>
              <a:avLst/>
              <a:gdLst/>
              <a:ahLst/>
              <a:cxnLst/>
              <a:rect l="l" t="t" r="r" b="b"/>
              <a:pathLst>
                <a:path w="196" h="234" extrusionOk="0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518150" y="6457950"/>
              <a:ext cx="301625" cy="400050"/>
            </a:xfrm>
            <a:custGeom>
              <a:avLst/>
              <a:gdLst/>
              <a:ahLst/>
              <a:cxnLst/>
              <a:rect l="l" t="t" r="r" b="b"/>
              <a:pathLst>
                <a:path w="190" h="252" extrusionOk="0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032375" y="6648450"/>
              <a:ext cx="365125" cy="209550"/>
            </a:xfrm>
            <a:custGeom>
              <a:avLst/>
              <a:gdLst/>
              <a:ahLst/>
              <a:cxnLst/>
              <a:rect l="l" t="t" r="r" b="b"/>
              <a:pathLst>
                <a:path w="230" h="132" extrusionOk="0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832350" y="6696075"/>
              <a:ext cx="141287" cy="161925"/>
            </a:xfrm>
            <a:custGeom>
              <a:avLst/>
              <a:gdLst/>
              <a:ahLst/>
              <a:cxnLst/>
              <a:rect l="l" t="t" r="r" b="b"/>
              <a:pathLst>
                <a:path w="89" h="102" extrusionOk="0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702675" y="5345112"/>
              <a:ext cx="441325" cy="1512887"/>
            </a:xfrm>
            <a:custGeom>
              <a:avLst/>
              <a:gdLst/>
              <a:ahLst/>
              <a:cxnLst/>
              <a:rect l="l" t="t" r="r" b="b"/>
              <a:pathLst>
                <a:path w="278" h="953" extrusionOk="0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" name="Google Shape;44;p2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2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◆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2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08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528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◆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Google Shape;52;p3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4716462" y="5345112"/>
            <a:ext cx="4427538" cy="1512888"/>
            <a:chOff x="4716462" y="5345112"/>
            <a:chExt cx="4427538" cy="1512888"/>
          </a:xfrm>
        </p:grpSpPr>
        <p:sp>
          <p:nvSpPr>
            <p:cNvPr id="7" name="Google Shape;7;p1"/>
            <p:cNvSpPr/>
            <p:nvPr/>
          </p:nvSpPr>
          <p:spPr>
            <a:xfrm>
              <a:off x="4716462" y="5345112"/>
              <a:ext cx="4427537" cy="1512887"/>
            </a:xfrm>
            <a:custGeom>
              <a:avLst/>
              <a:gdLst/>
              <a:ahLst/>
              <a:cxnLst/>
              <a:rect l="l" t="t" r="r" b="b"/>
              <a:pathLst>
                <a:path w="2780" h="953" extrusionOk="0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7305675" y="6372225"/>
              <a:ext cx="19050" cy="28575"/>
            </a:xfrm>
            <a:custGeom>
              <a:avLst/>
              <a:gdLst/>
              <a:ahLst/>
              <a:cxnLst/>
              <a:rect l="l" t="t" r="r" b="b"/>
              <a:pathLst>
                <a:path w="12" h="18" extrusionOk="0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7296150" y="6343650"/>
              <a:ext cx="9525" cy="28575"/>
            </a:xfrm>
            <a:custGeom>
              <a:avLst/>
              <a:gdLst/>
              <a:ahLst/>
              <a:cxnLst/>
              <a:rect l="l" t="t" r="r" b="b"/>
              <a:pathLst>
                <a:path w="6" h="18" extrusionOk="0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8223250" y="5678487"/>
              <a:ext cx="482600" cy="1176337"/>
            </a:xfrm>
            <a:custGeom>
              <a:avLst/>
              <a:gdLst/>
              <a:ahLst/>
              <a:cxnLst/>
              <a:rect l="l" t="t" r="r" b="b"/>
              <a:pathLst>
                <a:path w="304" h="741" extrusionOk="0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7807325" y="5640387"/>
              <a:ext cx="498475" cy="1217612"/>
            </a:xfrm>
            <a:custGeom>
              <a:avLst/>
              <a:gdLst/>
              <a:ahLst/>
              <a:cxnLst/>
              <a:rect l="l" t="t" r="r" b="b"/>
              <a:pathLst>
                <a:path w="314" h="767" extrusionOk="0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7461250" y="5868987"/>
              <a:ext cx="436562" cy="989012"/>
            </a:xfrm>
            <a:custGeom>
              <a:avLst/>
              <a:gdLst/>
              <a:ahLst/>
              <a:cxnLst/>
              <a:rect l="l" t="t" r="r" b="b"/>
              <a:pathLst>
                <a:path w="275" h="623" extrusionOk="0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7178675" y="5888037"/>
              <a:ext cx="338137" cy="969962"/>
            </a:xfrm>
            <a:custGeom>
              <a:avLst/>
              <a:gdLst/>
              <a:ahLst/>
              <a:cxnLst/>
              <a:rect l="l" t="t" r="r" b="b"/>
              <a:pathLst>
                <a:path w="213" h="611" extrusionOk="0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6813550" y="6248400"/>
              <a:ext cx="265112" cy="609600"/>
            </a:xfrm>
            <a:custGeom>
              <a:avLst/>
              <a:gdLst/>
              <a:ahLst/>
              <a:cxnLst/>
              <a:rect l="l" t="t" r="r" b="b"/>
              <a:pathLst>
                <a:path w="167" h="384" extrusionOk="0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6508750" y="6381750"/>
              <a:ext cx="263525" cy="476250"/>
            </a:xfrm>
            <a:custGeom>
              <a:avLst/>
              <a:gdLst/>
              <a:ahLst/>
              <a:cxnLst/>
              <a:rect l="l" t="t" r="r" b="b"/>
              <a:pathLst>
                <a:path w="166" h="300" extrusionOk="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6207125" y="6410325"/>
              <a:ext cx="376237" cy="447675"/>
            </a:xfrm>
            <a:custGeom>
              <a:avLst/>
              <a:gdLst/>
              <a:ahLst/>
              <a:cxnLst/>
              <a:rect l="l" t="t" r="r" b="b"/>
              <a:pathLst>
                <a:path w="237" h="282" extrusionOk="0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5832475" y="6486525"/>
              <a:ext cx="311150" cy="371475"/>
            </a:xfrm>
            <a:custGeom>
              <a:avLst/>
              <a:gdLst/>
              <a:ahLst/>
              <a:cxnLst/>
              <a:rect l="l" t="t" r="r" b="b"/>
              <a:pathLst>
                <a:path w="196" h="234" extrusionOk="0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5518150" y="6457950"/>
              <a:ext cx="301625" cy="400050"/>
            </a:xfrm>
            <a:custGeom>
              <a:avLst/>
              <a:gdLst/>
              <a:ahLst/>
              <a:cxnLst/>
              <a:rect l="l" t="t" r="r" b="b"/>
              <a:pathLst>
                <a:path w="190" h="252" extrusionOk="0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5032375" y="6648450"/>
              <a:ext cx="365125" cy="209550"/>
            </a:xfrm>
            <a:custGeom>
              <a:avLst/>
              <a:gdLst/>
              <a:ahLst/>
              <a:cxnLst/>
              <a:rect l="l" t="t" r="r" b="b"/>
              <a:pathLst>
                <a:path w="230" h="132" extrusionOk="0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4832350" y="6696075"/>
              <a:ext cx="141287" cy="161925"/>
            </a:xfrm>
            <a:custGeom>
              <a:avLst/>
              <a:gdLst/>
              <a:ahLst/>
              <a:cxnLst/>
              <a:rect l="l" t="t" r="r" b="b"/>
              <a:pathLst>
                <a:path w="89" h="102" extrusionOk="0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8702675" y="5345112"/>
              <a:ext cx="441325" cy="1512887"/>
            </a:xfrm>
            <a:custGeom>
              <a:avLst/>
              <a:gdLst/>
              <a:ahLst/>
              <a:cxnLst/>
              <a:rect l="l" t="t" r="r" b="b"/>
              <a:pathLst>
                <a:path w="278" h="953" extrusionOk="0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00929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08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528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◆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lide.x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slide.xml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None/>
            </a:pPr>
            <a:r>
              <a:rPr lang="en-US"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Методика подготовки и чтения лекций</a:t>
            </a:r>
            <a:endParaRPr/>
          </a:p>
        </p:txBody>
      </p:sp>
      <p:sp>
        <p:nvSpPr>
          <p:cNvPr id="60" name="Google Shape;60;p4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None/>
            </a:pPr>
            <a:endParaRPr dirty="0"/>
          </a:p>
        </p:txBody>
      </p:sp>
      <p:sp>
        <p:nvSpPr>
          <p:cNvPr id="61" name="Google Shape;61;p4"/>
          <p:cNvSpPr txBox="1"/>
          <p:nvPr/>
        </p:nvSpPr>
        <p:spPr>
          <a:xfrm>
            <a:off x="3203575" y="5300662"/>
            <a:ext cx="5256212" cy="128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703262"/>
          </a:xfrm>
          <a:prstGeom prst="rect">
            <a:avLst/>
          </a:prstGeom>
          <a:noFill/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Классификация лекций</a:t>
            </a:r>
            <a:endParaRPr/>
          </a:p>
        </p:txBody>
      </p:sp>
      <p:sp>
        <p:nvSpPr>
          <p:cNvPr id="118" name="Google Shape;118;p12"/>
          <p:cNvSpPr txBox="1"/>
          <p:nvPr/>
        </p:nvSpPr>
        <p:spPr>
          <a:xfrm>
            <a:off x="5580062" y="1268412"/>
            <a:ext cx="3384550" cy="406400"/>
          </a:xfrm>
          <a:prstGeom prst="rect">
            <a:avLst/>
          </a:prstGeom>
          <a:solidFill>
            <a:srgbClr val="CCFFFF">
              <a:alpha val="51764"/>
            </a:srgbClr>
          </a:solidFill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Вводная лекция</a:t>
            </a:r>
            <a:endParaRPr/>
          </a:p>
        </p:txBody>
      </p:sp>
      <p:sp>
        <p:nvSpPr>
          <p:cNvPr id="119" name="Google Shape;119;p12"/>
          <p:cNvSpPr txBox="1"/>
          <p:nvPr/>
        </p:nvSpPr>
        <p:spPr>
          <a:xfrm>
            <a:off x="4859337" y="2565400"/>
            <a:ext cx="4068762" cy="406400"/>
          </a:xfrm>
          <a:prstGeom prst="rect">
            <a:avLst/>
          </a:prstGeom>
          <a:solidFill>
            <a:srgbClr val="CCECFF">
              <a:alpha val="80000"/>
            </a:srgbClr>
          </a:solidFill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Установочная лекция</a:t>
            </a:r>
            <a:endParaRPr/>
          </a:p>
        </p:txBody>
      </p:sp>
      <p:sp>
        <p:nvSpPr>
          <p:cNvPr id="120" name="Google Shape;120;p12"/>
          <p:cNvSpPr txBox="1"/>
          <p:nvPr/>
        </p:nvSpPr>
        <p:spPr>
          <a:xfrm>
            <a:off x="6003925" y="2039937"/>
            <a:ext cx="2960687" cy="406400"/>
          </a:xfrm>
          <a:prstGeom prst="rect">
            <a:avLst/>
          </a:prstGeom>
          <a:gradFill>
            <a:gsLst>
              <a:gs pos="0">
                <a:srgbClr val="CCECFF"/>
              </a:gs>
              <a:gs pos="50000">
                <a:schemeClr val="dk1"/>
              </a:gs>
              <a:gs pos="100000">
                <a:srgbClr val="CCECFF"/>
              </a:gs>
            </a:gsLst>
            <a:lin ang="540000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Текущая лекция</a:t>
            </a:r>
            <a:endParaRPr/>
          </a:p>
        </p:txBody>
      </p:sp>
      <p:sp>
        <p:nvSpPr>
          <p:cNvPr id="121" name="Google Shape;121;p12"/>
          <p:cNvSpPr txBox="1"/>
          <p:nvPr/>
        </p:nvSpPr>
        <p:spPr>
          <a:xfrm>
            <a:off x="4940300" y="5956300"/>
            <a:ext cx="4168775" cy="406400"/>
          </a:xfrm>
          <a:prstGeom prst="rect">
            <a:avLst/>
          </a:prstGeom>
          <a:gradFill>
            <a:gsLst>
              <a:gs pos="0">
                <a:srgbClr val="CCECFF"/>
              </a:gs>
              <a:gs pos="50000">
                <a:schemeClr val="dk1"/>
              </a:gs>
              <a:gs pos="100000">
                <a:srgbClr val="CCECFF"/>
              </a:gs>
            </a:gsLst>
            <a:lin ang="540000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Заключительная лекция</a:t>
            </a:r>
            <a:endParaRPr/>
          </a:p>
        </p:txBody>
      </p:sp>
      <p:sp>
        <p:nvSpPr>
          <p:cNvPr id="122" name="Google Shape;122;p12"/>
          <p:cNvSpPr txBox="1"/>
          <p:nvPr/>
        </p:nvSpPr>
        <p:spPr>
          <a:xfrm>
            <a:off x="5861050" y="4452937"/>
            <a:ext cx="3103562" cy="406400"/>
          </a:xfrm>
          <a:prstGeom prst="rect">
            <a:avLst/>
          </a:prstGeom>
          <a:gradFill>
            <a:gsLst>
              <a:gs pos="0">
                <a:srgbClr val="CCECFF"/>
              </a:gs>
              <a:gs pos="50000">
                <a:schemeClr val="dk1"/>
              </a:gs>
              <a:gs pos="100000">
                <a:srgbClr val="CCECFF"/>
              </a:gs>
            </a:gsLst>
            <a:lin ang="540000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Обзорная лекция</a:t>
            </a:r>
            <a:endParaRPr/>
          </a:p>
        </p:txBody>
      </p:sp>
      <p:sp>
        <p:nvSpPr>
          <p:cNvPr id="123" name="Google Shape;123;p12"/>
          <p:cNvSpPr txBox="1"/>
          <p:nvPr/>
        </p:nvSpPr>
        <p:spPr>
          <a:xfrm>
            <a:off x="4797425" y="5135562"/>
            <a:ext cx="4311650" cy="406400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Информационная лекция</a:t>
            </a:r>
            <a:endParaRPr/>
          </a:p>
        </p:txBody>
      </p:sp>
      <p:sp>
        <p:nvSpPr>
          <p:cNvPr id="124" name="Google Shape;124;p12"/>
          <p:cNvSpPr txBox="1"/>
          <p:nvPr/>
        </p:nvSpPr>
        <p:spPr>
          <a:xfrm>
            <a:off x="6129337" y="3840162"/>
            <a:ext cx="2763837" cy="406400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Лекция-беседа</a:t>
            </a:r>
            <a:endParaRPr/>
          </a:p>
        </p:txBody>
      </p:sp>
      <p:sp>
        <p:nvSpPr>
          <p:cNvPr id="125" name="Google Shape;125;p12"/>
          <p:cNvSpPr txBox="1"/>
          <p:nvPr/>
        </p:nvSpPr>
        <p:spPr>
          <a:xfrm rot="-5400000">
            <a:off x="415131" y="4655343"/>
            <a:ext cx="3216275" cy="376237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Char char="◆"/>
            </a:pPr>
            <a:r>
              <a:rPr lang="en-US" sz="1800" b="1" i="0" u="none">
                <a:solidFill>
                  <a:srgbClr val="CCECFF"/>
                </a:solidFill>
                <a:latin typeface="Verdana"/>
                <a:ea typeface="Verdana"/>
                <a:cs typeface="Verdana"/>
                <a:sym typeface="Verdana"/>
              </a:rPr>
              <a:t>Проблемная лекция</a:t>
            </a:r>
            <a:endParaRPr/>
          </a:p>
        </p:txBody>
      </p:sp>
      <p:sp>
        <p:nvSpPr>
          <p:cNvPr id="126" name="Google Shape;126;p12"/>
          <p:cNvSpPr txBox="1"/>
          <p:nvPr/>
        </p:nvSpPr>
        <p:spPr>
          <a:xfrm>
            <a:off x="5695950" y="3213100"/>
            <a:ext cx="3268662" cy="466725"/>
          </a:xfrm>
          <a:prstGeom prst="rect">
            <a:avLst/>
          </a:prstGeom>
          <a:gradFill>
            <a:gsLst>
              <a:gs pos="0">
                <a:srgbClr val="CCECFF"/>
              </a:gs>
              <a:gs pos="50000">
                <a:schemeClr val="dk1"/>
              </a:gs>
              <a:gs pos="100000">
                <a:srgbClr val="CCECFF"/>
              </a:gs>
            </a:gsLst>
            <a:lin ang="540000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Лекция-дискусси</a:t>
            </a:r>
            <a:r>
              <a:rPr lang="en-US" sz="2400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я</a:t>
            </a:r>
            <a:endParaRPr/>
          </a:p>
        </p:txBody>
      </p:sp>
      <p:sp>
        <p:nvSpPr>
          <p:cNvPr id="127" name="Google Shape;127;p12"/>
          <p:cNvSpPr txBox="1"/>
          <p:nvPr/>
        </p:nvSpPr>
        <p:spPr>
          <a:xfrm rot="-5400000">
            <a:off x="2025650" y="4381500"/>
            <a:ext cx="3741737" cy="376237"/>
          </a:xfrm>
          <a:prstGeom prst="rect">
            <a:avLst/>
          </a:prstGeom>
          <a:noFill/>
          <a:ln w="9525" cap="flat" cmpd="sng">
            <a:solidFill>
              <a:srgbClr val="8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Char char="◆"/>
            </a:pPr>
            <a:r>
              <a:rPr lang="en-US" sz="1800" b="1" i="0" u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Межпредметная лекция</a:t>
            </a:r>
            <a:endParaRPr/>
          </a:p>
        </p:txBody>
      </p:sp>
      <p:sp>
        <p:nvSpPr>
          <p:cNvPr id="128" name="Google Shape;128;p12"/>
          <p:cNvSpPr txBox="1"/>
          <p:nvPr/>
        </p:nvSpPr>
        <p:spPr>
          <a:xfrm rot="-5400000">
            <a:off x="-76200" y="4638675"/>
            <a:ext cx="3222625" cy="406400"/>
          </a:xfrm>
          <a:prstGeom prst="rect">
            <a:avLst/>
          </a:prstGeom>
          <a:noFill/>
          <a:ln w="9525" cap="flat" cmpd="sng">
            <a:solidFill>
              <a:srgbClr val="8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«Лекция вдвоем»</a:t>
            </a:r>
            <a:endParaRPr/>
          </a:p>
        </p:txBody>
      </p:sp>
      <p:sp>
        <p:nvSpPr>
          <p:cNvPr id="129" name="Google Shape;129;p12"/>
          <p:cNvSpPr txBox="1"/>
          <p:nvPr/>
        </p:nvSpPr>
        <p:spPr>
          <a:xfrm rot="-5400000">
            <a:off x="482600" y="3944937"/>
            <a:ext cx="4365625" cy="650875"/>
          </a:xfrm>
          <a:prstGeom prst="rect">
            <a:avLst/>
          </a:prstGeom>
          <a:noFill/>
          <a:ln w="9525" cap="flat" cmpd="sng">
            <a:solidFill>
              <a:srgbClr val="8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Char char="◆"/>
            </a:pPr>
            <a:r>
              <a:rPr lang="en-US" sz="1800" b="1" i="0" u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Программированная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Char char="◆"/>
            </a:pPr>
            <a:r>
              <a:rPr lang="en-US" sz="1800" b="1" i="0" u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лекция-консультация</a:t>
            </a:r>
            <a:endParaRPr/>
          </a:p>
        </p:txBody>
      </p:sp>
      <p:sp>
        <p:nvSpPr>
          <p:cNvPr id="130" name="Google Shape;130;p12"/>
          <p:cNvSpPr txBox="1"/>
          <p:nvPr/>
        </p:nvSpPr>
        <p:spPr>
          <a:xfrm rot="-5400000">
            <a:off x="-2335212" y="3406775"/>
            <a:ext cx="5381625" cy="711200"/>
          </a:xfrm>
          <a:prstGeom prst="rect">
            <a:avLst/>
          </a:prstGeom>
          <a:noFill/>
          <a:ln w="9525" cap="flat" cmpd="sng">
            <a:solidFill>
              <a:srgbClr val="9933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Лекция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000"/>
              <a:buFont typeface="Arial"/>
              <a:buNone/>
            </a:pPr>
            <a:r>
              <a:rPr lang="en-US" sz="2000" b="1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с «запланированными ошибками»</a:t>
            </a:r>
            <a:endParaRPr/>
          </a:p>
        </p:txBody>
      </p:sp>
      <p:sp>
        <p:nvSpPr>
          <p:cNvPr id="131" name="Google Shape;131;p12"/>
          <p:cNvSpPr txBox="1"/>
          <p:nvPr/>
        </p:nvSpPr>
        <p:spPr>
          <a:xfrm rot="-5400000">
            <a:off x="-1543050" y="3676650"/>
            <a:ext cx="5146675" cy="406400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none">
                <a:solidFill>
                  <a:srgbClr val="CCECFF"/>
                </a:solidFill>
                <a:latin typeface="Verdana"/>
                <a:ea typeface="Verdana"/>
                <a:cs typeface="Verdana"/>
                <a:sym typeface="Verdana"/>
              </a:rPr>
              <a:t>Лекция «Пресс-конференция»</a:t>
            </a:r>
            <a:endParaRPr/>
          </a:p>
        </p:txBody>
      </p:sp>
      <p:sp>
        <p:nvSpPr>
          <p:cNvPr id="132" name="Google Shape;132;p12"/>
          <p:cNvSpPr txBox="1"/>
          <p:nvPr/>
        </p:nvSpPr>
        <p:spPr>
          <a:xfrm rot="-5400000">
            <a:off x="1421606" y="4333081"/>
            <a:ext cx="3827462" cy="406400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none">
                <a:solidFill>
                  <a:srgbClr val="CCECFF"/>
                </a:solidFill>
                <a:latin typeface="Verdana"/>
                <a:ea typeface="Verdana"/>
                <a:cs typeface="Verdana"/>
                <a:sym typeface="Verdana"/>
              </a:rPr>
              <a:t>Лекция-интервью</a:t>
            </a:r>
            <a:endParaRPr/>
          </a:p>
        </p:txBody>
      </p:sp>
      <p:sp>
        <p:nvSpPr>
          <p:cNvPr id="133" name="Google Shape;133;p12"/>
          <p:cNvSpPr txBox="1"/>
          <p:nvPr/>
        </p:nvSpPr>
        <p:spPr>
          <a:xfrm rot="-5400000">
            <a:off x="2818606" y="4666456"/>
            <a:ext cx="3192462" cy="406400"/>
          </a:xfrm>
          <a:prstGeom prst="rect">
            <a:avLst/>
          </a:prstGeom>
          <a:noFill/>
          <a:ln w="9525" cap="flat" cmpd="sng">
            <a:solidFill>
              <a:schemeClr val="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none">
                <a:solidFill>
                  <a:srgbClr val="CCECFF"/>
                </a:solidFill>
                <a:latin typeface="Verdana"/>
                <a:ea typeface="Verdana"/>
                <a:cs typeface="Verdana"/>
                <a:sym typeface="Verdana"/>
              </a:rPr>
              <a:t>Лекция-ситуация.</a:t>
            </a:r>
            <a:endParaRPr/>
          </a:p>
        </p:txBody>
      </p:sp>
      <p:sp>
        <p:nvSpPr>
          <p:cNvPr id="134" name="Google Shape;134;p12"/>
          <p:cNvSpPr/>
          <p:nvPr/>
        </p:nvSpPr>
        <p:spPr>
          <a:xfrm>
            <a:off x="6948487" y="6381750"/>
            <a:ext cx="936625" cy="476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82881" y="60000"/>
                </a:moveTo>
                <a:lnTo>
                  <a:pt x="37119" y="15000"/>
                </a:lnTo>
                <a:lnTo>
                  <a:pt x="37119" y="105000"/>
                </a:lnTo>
                <a:close/>
              </a:path>
              <a:path w="120000" h="120000" fill="darken" extrusionOk="0">
                <a:moveTo>
                  <a:pt x="82881" y="60000"/>
                </a:moveTo>
                <a:lnTo>
                  <a:pt x="37119" y="15000"/>
                </a:lnTo>
                <a:lnTo>
                  <a:pt x="37119" y="105000"/>
                </a:lnTo>
                <a:close/>
              </a:path>
              <a:path w="120000" h="120000" fill="none" extrusionOk="0">
                <a:moveTo>
                  <a:pt x="82881" y="60000"/>
                </a:moveTo>
                <a:lnTo>
                  <a:pt x="37119" y="105000"/>
                </a:lnTo>
                <a:lnTo>
                  <a:pt x="3711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Вводная лекция</a:t>
            </a:r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Обычно начинается лекционный курс предмета.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Говорится о значении предмета, о роли данного предмета в подготовке специалиста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chemeClr val="hlink"/>
              </a:buClr>
              <a:buSzPts val="560"/>
              <a:buFont typeface="Noto Sans Symbols"/>
              <a:buNone/>
            </a:pPr>
            <a:endParaRPr sz="8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Эта лекция призвана пробудить интерес к предмету, дать рекомендации по работе над лекционным материалом</a:t>
            </a:r>
            <a:endParaRPr/>
          </a:p>
        </p:txBody>
      </p:sp>
      <p:sp>
        <p:nvSpPr>
          <p:cNvPr id="141" name="Google Shape;141;p13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Установочная лекция</a:t>
            </a:r>
            <a:endParaRPr/>
          </a:p>
        </p:txBody>
      </p:sp>
      <p:sp>
        <p:nvSpPr>
          <p:cNvPr id="147" name="Google Shape;14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Характерна для ввода в курс при вечернем и заочном обучении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</a:rPr>
              <a:t>Главная цель - ознакомить со структурой учебной программы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>
              <a:solidFill>
                <a:schemeClr val="hlink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Содержит указания по организации самостоятельной работы по выполнению контрольных заданий</a:t>
            </a:r>
            <a:endParaRPr/>
          </a:p>
        </p:txBody>
      </p:sp>
      <p:sp>
        <p:nvSpPr>
          <p:cNvPr id="148" name="Google Shape;148;p14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Текущая лекция</a:t>
            </a:r>
            <a:endParaRPr/>
          </a:p>
        </p:txBody>
      </p:sp>
      <p:sp>
        <p:nvSpPr>
          <p:cNvPr id="154" name="Google Shape;154;p15"/>
          <p:cNvSpPr txBox="1">
            <a:spLocks noGrp="1"/>
          </p:cNvSpPr>
          <p:nvPr>
            <p:ph type="body" idx="1"/>
          </p:nvPr>
        </p:nvSpPr>
        <p:spPr>
          <a:xfrm>
            <a:off x="611187" y="2133600"/>
            <a:ext cx="822960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Содержание такой лекции посвящено конкретной теме, имеет логическую связь с предшествующей и последующими темами</a:t>
            </a:r>
            <a:endParaRPr/>
          </a:p>
        </p:txBody>
      </p:sp>
      <p:sp>
        <p:nvSpPr>
          <p:cNvPr id="155" name="Google Shape;155;p15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Заключительная лекция</a:t>
            </a:r>
            <a:endParaRPr/>
          </a:p>
        </p:txBody>
      </p:sp>
      <p:sp>
        <p:nvSpPr>
          <p:cNvPr id="161" name="Google Shape;161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Призвана завершить изучение курса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Дается обобщение и систематизация изученного материала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Содержатся рекомендации для самостоятельной работы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Рекомендации по подготовке к зачету или экзамену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Обзорная лекция</a:t>
            </a:r>
            <a:endParaRPr/>
          </a:p>
        </p:txBody>
      </p:sp>
      <p:sp>
        <p:nvSpPr>
          <p:cNvPr id="168" name="Google Shape;168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Применяется на завершающем этапе обучения (перед экзаменами)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Содержится обобщающая краткая информация по определенным программным вопросам</a:t>
            </a:r>
            <a:endParaRPr/>
          </a:p>
        </p:txBody>
      </p:sp>
      <p:sp>
        <p:nvSpPr>
          <p:cNvPr id="169" name="Google Shape;169;p17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Информационная лекция</a:t>
            </a:r>
            <a:endParaRPr/>
          </a:p>
        </p:txBody>
      </p:sp>
      <p:sp>
        <p:nvSpPr>
          <p:cNvPr id="175" name="Google Shape;175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в виде монолога излагает основные вопросы, иллюстрирует их, делает выводы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Применяется объяснительно-иллюстрированный метод</a:t>
            </a:r>
            <a:endParaRPr/>
          </a:p>
        </p:txBody>
      </p:sp>
      <p:sp>
        <p:nvSpPr>
          <p:cNvPr id="176" name="Google Shape;176;p18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Лекция-беседа</a:t>
            </a:r>
            <a:endParaRPr/>
          </a:p>
        </p:txBody>
      </p:sp>
      <p:sp>
        <p:nvSpPr>
          <p:cNvPr id="182" name="Google Shape;182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по ходу занятия ставит перед студентами вопросы и предлагает им дать на них ответы с места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Вопросы даются не для контроля знаний, а с целью выяснения уровня их подготовки и готовности к восприятию предлагаемой информации</a:t>
            </a:r>
            <a:endParaRPr/>
          </a:p>
        </p:txBody>
      </p:sp>
      <p:sp>
        <p:nvSpPr>
          <p:cNvPr id="183" name="Google Shape;183;p19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Лекция-дискуссия</a:t>
            </a:r>
            <a:endParaRPr/>
          </a:p>
        </p:txBody>
      </p:sp>
      <p:sp>
        <p:nvSpPr>
          <p:cNvPr id="189" name="Google Shape;189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процессе чтения преподаватель ставит перед студентами вопросы и организует их обсуждение (дискуссию) в течение 10-12минут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Вопросы можно дать заранее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Вопросы проблемного характера способны активизировать не только внимание, но и мыслительную и речевую деятельность.</a:t>
            </a:r>
            <a:endParaRPr/>
          </a:p>
        </p:txBody>
      </p:sp>
      <p:sp>
        <p:nvSpPr>
          <p:cNvPr id="190" name="Google Shape;190;p20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Проблемная лекция</a:t>
            </a:r>
            <a:endParaRPr/>
          </a:p>
        </p:txBody>
      </p:sp>
      <p:sp>
        <p:nvSpPr>
          <p:cNvPr id="196" name="Google Shape;196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Обычно начинается с вопроса, с постановки общей проблемы, которую преподаватель решает в ходе изложения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Создание проблемной ситуации побуждает слушателей к активной мыслительной деятельности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Данный метод учит мыслить, повышает интерес к изучаемому предмету, способствует более прочному усвоению учебного материала</a:t>
            </a:r>
            <a:endParaRPr/>
          </a:p>
        </p:txBody>
      </p:sp>
      <p:sp>
        <p:nvSpPr>
          <p:cNvPr id="197" name="Google Shape;197;p21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16F96AD-FDFA-4AD5-A6D1-6D4C193ED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/>
              <a:t>Люди, преподающие какой либо предмет, могут быть очень компетентными в нем и много знать об этой конкретной области, Однако, они обычно очень мало знают о том, как они этому научились, и еще меньше – о том, как научить этому кого - то  другого.</a:t>
            </a:r>
          </a:p>
          <a:p>
            <a:pPr algn="r"/>
            <a:r>
              <a:rPr lang="ru-RU" sz="2800" dirty="0"/>
              <a:t>Ричард </a:t>
            </a:r>
            <a:r>
              <a:rPr lang="ru-RU" sz="2800" dirty="0" err="1"/>
              <a:t>Бэндлер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65443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Межпредметная лекция</a:t>
            </a:r>
            <a:endParaRPr/>
          </a:p>
        </p:txBody>
      </p:sp>
      <p:sp>
        <p:nvSpPr>
          <p:cNvPr id="203" name="Google Shape;203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Главное отличие состоит в том, что она позволяет рассматривать учебные проблемы с позиции нескольких наук одновременно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Межпредметная лекция читается несколькими преподавателями</a:t>
            </a:r>
            <a:endParaRPr/>
          </a:p>
        </p:txBody>
      </p:sp>
      <p:sp>
        <p:nvSpPr>
          <p:cNvPr id="204" name="Google Shape;204;p22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«Лекция вдвоем»</a:t>
            </a:r>
            <a:endParaRPr/>
          </a:p>
        </p:txBody>
      </p:sp>
      <p:sp>
        <p:nvSpPr>
          <p:cNvPr id="210" name="Google Shape;210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Предметная «лекция вдвоем» читается преподавателями одной учебной дисциплины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Межпредметная «лекция вдвоем» проводится преподавателем двух различных дисциплин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Чтение лекции на «контрасте», чтение лекции на взаимодополнении</a:t>
            </a:r>
            <a:endParaRPr/>
          </a:p>
        </p:txBody>
      </p:sp>
      <p:sp>
        <p:nvSpPr>
          <p:cNvPr id="211" name="Google Shape;211;p23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Программированная лекция-консультация</a:t>
            </a:r>
            <a:endParaRPr/>
          </a:p>
        </p:txBody>
      </p:sp>
      <p:sp>
        <p:nvSpPr>
          <p:cNvPr id="217" name="Google Shape;217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сам составляет и предлагает вопросы слушателям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Студенты отвечают на вопросы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Затем проводится анализ и обсуждение неправильных ответов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дает разъяснение по возникающим вопросам</a:t>
            </a:r>
            <a:endParaRPr/>
          </a:p>
        </p:txBody>
      </p:sp>
      <p:sp>
        <p:nvSpPr>
          <p:cNvPr id="218" name="Google Shape;218;p24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 с «запланированными ошибками»</a:t>
            </a:r>
            <a:endParaRPr/>
          </a:p>
        </p:txBody>
      </p:sp>
      <p:sp>
        <p:nvSpPr>
          <p:cNvPr id="224" name="Google Shape;224;p25"/>
          <p:cNvSpPr txBox="1">
            <a:spLocks noGrp="1"/>
          </p:cNvSpPr>
          <p:nvPr>
            <p:ph type="body" idx="1"/>
          </p:nvPr>
        </p:nvSpPr>
        <p:spPr>
          <a:xfrm>
            <a:off x="395287" y="1844675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Позволяет повысить контролирующую функцию лекционных занятий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объявляет тему занятия и сообщает о наличии ошибок в материале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Найденные ошибки заносятся на отдельный лист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За 20 минут до конца лекции проводится диагностика и анализ ошибок</a:t>
            </a:r>
            <a:endParaRPr/>
          </a:p>
        </p:txBody>
      </p:sp>
      <p:sp>
        <p:nvSpPr>
          <p:cNvPr id="225" name="Google Shape;225;p25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Информационная лекция</a:t>
            </a:r>
            <a:endParaRPr/>
          </a:p>
        </p:txBody>
      </p:sp>
      <p:sp>
        <p:nvSpPr>
          <p:cNvPr id="231" name="Google Shape;231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в виде монолога последовательно излагает теоретические вопросы, разъясняет их, иллюстрирует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Применяется  объяснительно-иллюстративный метод</a:t>
            </a:r>
            <a:endParaRPr/>
          </a:p>
        </p:txBody>
      </p:sp>
      <p:sp>
        <p:nvSpPr>
          <p:cNvPr id="232" name="Google Shape;232;p26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 «Пресс-конференция»</a:t>
            </a:r>
            <a:endParaRPr/>
          </a:p>
        </p:txBody>
      </p:sp>
      <p:sp>
        <p:nvSpPr>
          <p:cNvPr id="238" name="Google Shape;238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называет тему лекции и просит письменно за 2-3м.задать ему интересующий каждого студента вопрос по теме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систематизирует вопросы и начинает читать лекцию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Структура лекции должна быть не вопросно-ответной, а представлять связное изложение проблемы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Форма лекции должна быть для студентов неожиданна</a:t>
            </a:r>
            <a:endParaRPr/>
          </a:p>
        </p:txBody>
      </p:sp>
      <p:sp>
        <p:nvSpPr>
          <p:cNvPr id="239" name="Google Shape;239;p27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Лекция-интервью</a:t>
            </a:r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Студенты располагаются за большим столом.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Преподаватель задает вопросы,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корректирует студенческие ответы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Проводится при первом знакомстве со студентами или вовремя зачета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Что реализуется в лекции-интервью?</a:t>
            </a:r>
            <a:endParaRPr/>
          </a:p>
        </p:txBody>
      </p:sp>
      <p:sp>
        <p:nvSpPr>
          <p:cNvPr id="251" name="Google Shape;251;p29"/>
          <p:cNvSpPr/>
          <p:nvPr/>
        </p:nvSpPr>
        <p:spPr>
          <a:xfrm>
            <a:off x="3276600" y="2565400"/>
            <a:ext cx="2447925" cy="1511300"/>
          </a:xfrm>
          <a:prstGeom prst="ellipse">
            <a:avLst/>
          </a:prstGeom>
          <a:solidFill>
            <a:srgbClr val="FFCC99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AC18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E0AC18"/>
                </a:solidFill>
                <a:latin typeface="Verdana"/>
                <a:ea typeface="Verdana"/>
                <a:cs typeface="Verdana"/>
                <a:sym typeface="Verdana"/>
              </a:rPr>
              <a:t>Лекция –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E0AC18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E0AC18"/>
                </a:solidFill>
                <a:latin typeface="Verdana"/>
                <a:ea typeface="Verdana"/>
                <a:cs typeface="Verdana"/>
                <a:sym typeface="Verdana"/>
              </a:rPr>
              <a:t>интервью</a:t>
            </a:r>
            <a:endParaRPr/>
          </a:p>
        </p:txBody>
      </p:sp>
      <p:sp>
        <p:nvSpPr>
          <p:cNvPr id="252" name="Google Shape;252;p29"/>
          <p:cNvSpPr/>
          <p:nvPr/>
        </p:nvSpPr>
        <p:spPr>
          <a:xfrm>
            <a:off x="250825" y="1341437"/>
            <a:ext cx="2376487" cy="2159000"/>
          </a:xfrm>
          <a:prstGeom prst="ellipse">
            <a:avLst/>
          </a:prstGeom>
          <a:solidFill>
            <a:srgbClr val="CCECFF"/>
          </a:solidFill>
          <a:ln w="57150" cap="flat" cmpd="thickThin">
            <a:solidFill>
              <a:srgbClr val="E0AC1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Дискуссионный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Принцип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(вопрос – ответ)</a:t>
            </a:r>
            <a:endParaRPr/>
          </a:p>
        </p:txBody>
      </p:sp>
      <p:sp>
        <p:nvSpPr>
          <p:cNvPr id="253" name="Google Shape;253;p29"/>
          <p:cNvSpPr/>
          <p:nvPr/>
        </p:nvSpPr>
        <p:spPr>
          <a:xfrm>
            <a:off x="5795962" y="3860800"/>
            <a:ext cx="3168650" cy="2519362"/>
          </a:xfrm>
          <a:prstGeom prst="ellipse">
            <a:avLst/>
          </a:prstGeom>
          <a:solidFill>
            <a:srgbClr val="CCECFF"/>
          </a:solidFill>
          <a:ln w="57150" cap="flat" cmpd="thickThin">
            <a:solidFill>
              <a:srgbClr val="E0AC1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Главная роль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отводиться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студентам.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Преподаватели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выполняют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второстепенную</a:t>
            </a:r>
            <a:endParaRPr/>
          </a:p>
        </p:txBody>
      </p:sp>
      <p:sp>
        <p:nvSpPr>
          <p:cNvPr id="254" name="Google Shape;254;p29"/>
          <p:cNvSpPr/>
          <p:nvPr/>
        </p:nvSpPr>
        <p:spPr>
          <a:xfrm>
            <a:off x="6372225" y="1341437"/>
            <a:ext cx="2376487" cy="2087562"/>
          </a:xfrm>
          <a:prstGeom prst="ellipse">
            <a:avLst/>
          </a:prstGeom>
          <a:solidFill>
            <a:srgbClr val="CCECFF"/>
          </a:solidFill>
          <a:ln w="57150" cap="flat" cmpd="thickThin">
            <a:solidFill>
              <a:srgbClr val="E0AC1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Диалогическое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общение</a:t>
            </a:r>
            <a:endParaRPr/>
          </a:p>
        </p:txBody>
      </p:sp>
      <p:sp>
        <p:nvSpPr>
          <p:cNvPr id="255" name="Google Shape;255;p29"/>
          <p:cNvSpPr/>
          <p:nvPr/>
        </p:nvSpPr>
        <p:spPr>
          <a:xfrm>
            <a:off x="3348037" y="4941887"/>
            <a:ext cx="2232025" cy="1584325"/>
          </a:xfrm>
          <a:prstGeom prst="ellipse">
            <a:avLst/>
          </a:prstGeom>
          <a:solidFill>
            <a:srgbClr val="CCECFF"/>
          </a:solidFill>
          <a:ln w="57150" cap="flat" cmpd="thickThin">
            <a:solidFill>
              <a:srgbClr val="E0AC1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</a:pPr>
            <a:r>
              <a:rPr lang="en-US" sz="20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Развитие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</a:pPr>
            <a:r>
              <a:rPr lang="en-US" sz="20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чувства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</a:pPr>
            <a:r>
              <a:rPr lang="en-US" sz="20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нового</a:t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323850" y="4724400"/>
            <a:ext cx="2089150" cy="1584325"/>
          </a:xfrm>
          <a:prstGeom prst="ellipse">
            <a:avLst/>
          </a:prstGeom>
          <a:solidFill>
            <a:srgbClr val="CCECFF"/>
          </a:solidFill>
          <a:ln w="57150" cap="flat" cmpd="thickThin">
            <a:solidFill>
              <a:srgbClr val="E0AC1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Активность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каждого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студента</a:t>
            </a:r>
            <a:endParaRPr/>
          </a:p>
        </p:txBody>
      </p:sp>
      <p:cxnSp>
        <p:nvCxnSpPr>
          <p:cNvPr id="257" name="Google Shape;257;p29"/>
          <p:cNvCxnSpPr/>
          <p:nvPr/>
        </p:nvCxnSpPr>
        <p:spPr>
          <a:xfrm rot="10800000">
            <a:off x="2555875" y="2708275"/>
            <a:ext cx="863600" cy="43338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stealth" w="lg" len="lg"/>
          </a:ln>
        </p:spPr>
      </p:cxnSp>
      <p:cxnSp>
        <p:nvCxnSpPr>
          <p:cNvPr id="258" name="Google Shape;258;p29"/>
          <p:cNvCxnSpPr/>
          <p:nvPr/>
        </p:nvCxnSpPr>
        <p:spPr>
          <a:xfrm flipH="1">
            <a:off x="2195512" y="3789362"/>
            <a:ext cx="1439862" cy="122396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stealth" w="lg" len="lg"/>
          </a:ln>
        </p:spPr>
      </p:cxnSp>
      <p:cxnSp>
        <p:nvCxnSpPr>
          <p:cNvPr id="259" name="Google Shape;259;p29"/>
          <p:cNvCxnSpPr/>
          <p:nvPr/>
        </p:nvCxnSpPr>
        <p:spPr>
          <a:xfrm flipH="1">
            <a:off x="4427537" y="4076700"/>
            <a:ext cx="144462" cy="93503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60" name="Google Shape;260;p29"/>
          <p:cNvCxnSpPr/>
          <p:nvPr/>
        </p:nvCxnSpPr>
        <p:spPr>
          <a:xfrm rot="10800000" flipH="1">
            <a:off x="5651500" y="2636837"/>
            <a:ext cx="720725" cy="36036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stealth" w="lg" len="lg"/>
          </a:ln>
        </p:spPr>
      </p:cxnSp>
      <p:cxnSp>
        <p:nvCxnSpPr>
          <p:cNvPr id="261" name="Google Shape;261;p29"/>
          <p:cNvCxnSpPr/>
          <p:nvPr/>
        </p:nvCxnSpPr>
        <p:spPr>
          <a:xfrm>
            <a:off x="5580062" y="3644900"/>
            <a:ext cx="720725" cy="57626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stealth" w="lg" len="lg"/>
          </a:ln>
        </p:spPr>
      </p:cxnSp>
      <p:sp>
        <p:nvSpPr>
          <p:cNvPr id="262" name="Google Shape;262;p29"/>
          <p:cNvSpPr/>
          <p:nvPr/>
        </p:nvSpPr>
        <p:spPr>
          <a:xfrm>
            <a:off x="8101012" y="6092825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Лекция-ситуация</a:t>
            </a:r>
            <a:endParaRPr/>
          </a:p>
        </p:txBody>
      </p:sp>
      <p:sp>
        <p:nvSpPr>
          <p:cNvPr id="268" name="Google Shape;268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Это самый высокий уровень лекционного занятия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Активизирует мыслительную познавательную деятельность для овладения профессиональными умениями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Студент самостоятельно стремится вырабатывать решения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Содержание лекции-ситуации</a:t>
            </a:r>
            <a:endParaRPr/>
          </a:p>
        </p:txBody>
      </p:sp>
      <p:sp>
        <p:nvSpPr>
          <p:cNvPr id="274" name="Google Shape;274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1.Теоретические проблемы (информация)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2.Пример в виде ситуации (решают студенты)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rgbClr val="FFFF9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3.Решение ситуации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rgbClr val="FFFF99"/>
                </a:solidFill>
                <a:latin typeface="Verdana"/>
                <a:ea typeface="Verdana"/>
                <a:cs typeface="Verdana"/>
                <a:sym typeface="Verdana"/>
              </a:rPr>
              <a:t>4.Повторение схемы неоднократно.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"/>
          <p:cNvSpPr txBox="1">
            <a:spLocks noGrp="1"/>
          </p:cNvSpPr>
          <p:nvPr>
            <p:ph type="title"/>
          </p:nvPr>
        </p:nvSpPr>
        <p:spPr>
          <a:xfrm>
            <a:off x="2771775" y="692150"/>
            <a:ext cx="3960812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Лекция</a:t>
            </a:r>
            <a:endParaRPr dirty="0"/>
          </a:p>
        </p:txBody>
      </p:sp>
      <p:sp>
        <p:nvSpPr>
          <p:cNvPr id="67" name="Google Shape;67;p5"/>
          <p:cNvSpPr txBox="1">
            <a:spLocks noGrp="1"/>
          </p:cNvSpPr>
          <p:nvPr>
            <p:ph type="body" idx="1"/>
          </p:nvPr>
        </p:nvSpPr>
        <p:spPr>
          <a:xfrm>
            <a:off x="323850" y="3933825"/>
            <a:ext cx="8496300" cy="2924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90"/>
              <a:buFont typeface="Noto Sans Symbols"/>
              <a:buNone/>
            </a:pPr>
            <a:endParaRPr sz="7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630"/>
              <a:buFont typeface="Noto Sans Symbols"/>
              <a:buNone/>
            </a:pPr>
            <a:endParaRPr sz="900" b="1" i="0" u="none" strike="noStrike" cap="none">
              <a:solidFill>
                <a:schemeClr val="hlink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1" i="0" u="none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</a:rPr>
              <a:t>Лекция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- это метод обучения, при котором преподаватель в течение продолжительного времени устно излагает материал, используя при этом приемы активизации познавательной деятельности учащихся.</a:t>
            </a:r>
            <a:endParaRPr/>
          </a:p>
        </p:txBody>
      </p:sp>
      <p:sp>
        <p:nvSpPr>
          <p:cNvPr id="68" name="Google Shape;68;p5"/>
          <p:cNvSpPr txBox="1"/>
          <p:nvPr/>
        </p:nvSpPr>
        <p:spPr>
          <a:xfrm>
            <a:off x="395287" y="1412875"/>
            <a:ext cx="2881313" cy="3268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это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одна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из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древнейших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и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наиболее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распространенных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форм</a:t>
            </a:r>
            <a:r>
              <a:rPr lang="en-US" sz="2400" b="1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обучения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9" name="Google Shape;69;p5"/>
          <p:cNvSpPr txBox="1"/>
          <p:nvPr/>
        </p:nvSpPr>
        <p:spPr>
          <a:xfrm>
            <a:off x="5651500" y="1484312"/>
            <a:ext cx="2952750" cy="2414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переводе на русский означает </a:t>
            </a:r>
            <a:r>
              <a:rPr lang="en-US" sz="32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чтение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3924300" y="2420937"/>
            <a:ext cx="1584325" cy="1584325"/>
          </a:xfrm>
          <a:prstGeom prst="quadArrow">
            <a:avLst>
              <a:gd name="adj1" fmla="val 22500"/>
              <a:gd name="adj2" fmla="val 10800"/>
              <a:gd name="adj3" fmla="val 0"/>
            </a:avLst>
          </a:prstGeom>
          <a:solidFill>
            <a:schemeClr val="hlink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3779837" y="1916112"/>
            <a:ext cx="1871662" cy="1584325"/>
          </a:xfrm>
          <a:prstGeom prst="quadArrow">
            <a:avLst>
              <a:gd name="adj1" fmla="val 22500"/>
              <a:gd name="adj2" fmla="val 22500"/>
              <a:gd name="adj3" fmla="val 22500"/>
            </a:avLst>
          </a:prstGeom>
          <a:solidFill>
            <a:schemeClr val="hlink"/>
          </a:solidFill>
          <a:ln w="9525" cap="flat" cmpd="sng">
            <a:solidFill>
              <a:srgbClr val="8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Как подготовить банк ситуаций</a:t>
            </a:r>
            <a:endParaRPr/>
          </a:p>
        </p:txBody>
      </p:sp>
      <p:sp>
        <p:nvSpPr>
          <p:cNvPr id="280" name="Google Shape;280;p32"/>
          <p:cNvSpPr txBox="1">
            <a:spLocks noGrp="1"/>
          </p:cNvSpPr>
          <p:nvPr>
            <p:ph type="body" idx="1"/>
          </p:nvPr>
        </p:nvSpPr>
        <p:spPr>
          <a:xfrm>
            <a:off x="395287" y="1341437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Текст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ситуации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должен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содержать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минимум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признаков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необходимых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правильного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решения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Профессиональные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ситуации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не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должны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носить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опережающий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характер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 dirty="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Если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текст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ситуации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включается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документ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он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должен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быть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подлинным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каждую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ситуацию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должен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быть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составлен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эталон</a:t>
            </a:r>
            <a:r>
              <a:rPr lang="en-US" sz="2400" b="1" i="0" u="none" strike="noStrike" cap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ответа</a:t>
            </a: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147050" cy="703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Что приобретает студент?</a:t>
            </a:r>
            <a:endParaRPr/>
          </a:p>
        </p:txBody>
      </p:sp>
      <p:sp>
        <p:nvSpPr>
          <p:cNvPr id="286" name="Google Shape;286;p33"/>
          <p:cNvSpPr/>
          <p:nvPr/>
        </p:nvSpPr>
        <p:spPr>
          <a:xfrm>
            <a:off x="3995737" y="3284537"/>
            <a:ext cx="914400" cy="9144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3"/>
          <p:cNvSpPr/>
          <p:nvPr/>
        </p:nvSpPr>
        <p:spPr>
          <a:xfrm>
            <a:off x="2987675" y="2133600"/>
            <a:ext cx="2592387" cy="1871662"/>
          </a:xfrm>
          <a:prstGeom prst="ellipse">
            <a:avLst/>
          </a:prstGeom>
          <a:gradFill>
            <a:gsLst>
              <a:gs pos="0">
                <a:schemeClr val="dk1"/>
              </a:gs>
              <a:gs pos="100000">
                <a:schemeClr val="dk2"/>
              </a:gs>
            </a:gsLst>
            <a:path path="circle">
              <a:fillToRect l="50000" t="50000" r="50000" b="50000"/>
            </a:path>
            <a:tileRect/>
          </a:gradFill>
          <a:ln w="57150" cap="flat" cmpd="thickThin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18900000">
              <a:schemeClr val="dk1">
                <a:alpha val="49803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FF6600"/>
                </a:solidFill>
                <a:latin typeface="Verdana"/>
                <a:ea typeface="Verdana"/>
                <a:cs typeface="Verdana"/>
                <a:sym typeface="Verdana"/>
              </a:rPr>
              <a:t>Лекция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FF6600"/>
                </a:solidFill>
                <a:latin typeface="Verdana"/>
                <a:ea typeface="Verdana"/>
                <a:cs typeface="Verdana"/>
                <a:sym typeface="Verdana"/>
              </a:rPr>
              <a:t> –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FF6600"/>
                </a:solidFill>
                <a:latin typeface="Verdana"/>
                <a:ea typeface="Verdana"/>
                <a:cs typeface="Verdana"/>
                <a:sym typeface="Verdana"/>
              </a:rPr>
              <a:t>ситуация</a:t>
            </a:r>
            <a:endParaRPr/>
          </a:p>
        </p:txBody>
      </p:sp>
      <p:sp>
        <p:nvSpPr>
          <p:cNvPr id="288" name="Google Shape;288;p33"/>
          <p:cNvSpPr/>
          <p:nvPr/>
        </p:nvSpPr>
        <p:spPr>
          <a:xfrm>
            <a:off x="179387" y="1412875"/>
            <a:ext cx="2520950" cy="2160587"/>
          </a:xfrm>
          <a:prstGeom prst="ellipse">
            <a:avLst/>
          </a:prstGeom>
          <a:solidFill>
            <a:srgbClr val="CCECFF"/>
          </a:solidFill>
          <a:ln w="76200" cap="flat" cmpd="tri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13500000">
              <a:schemeClr val="dk1">
                <a:alpha val="49803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обогащается</a:t>
            </a:r>
            <a:r>
              <a:rPr lang="en-US" sz="18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 практической 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деятельностью</a:t>
            </a:r>
            <a:endParaRPr/>
          </a:p>
        </p:txBody>
      </p:sp>
      <p:sp>
        <p:nvSpPr>
          <p:cNvPr id="289" name="Google Shape;289;p33"/>
          <p:cNvSpPr/>
          <p:nvPr/>
        </p:nvSpPr>
        <p:spPr>
          <a:xfrm>
            <a:off x="684212" y="4292600"/>
            <a:ext cx="2736850" cy="2160587"/>
          </a:xfrm>
          <a:prstGeom prst="ellipse">
            <a:avLst/>
          </a:prstGeom>
          <a:solidFill>
            <a:srgbClr val="CCECFF"/>
          </a:solidFill>
          <a:ln w="76200" cap="flat" cmpd="tri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8100000">
              <a:schemeClr val="dk1">
                <a:alpha val="49803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 учится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влиять сознательно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на события и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процессы</a:t>
            </a:r>
            <a:endParaRPr/>
          </a:p>
        </p:txBody>
      </p:sp>
      <p:sp>
        <p:nvSpPr>
          <p:cNvPr id="290" name="Google Shape;290;p33"/>
          <p:cNvSpPr/>
          <p:nvPr/>
        </p:nvSpPr>
        <p:spPr>
          <a:xfrm>
            <a:off x="6192837" y="1196975"/>
            <a:ext cx="2951162" cy="2374900"/>
          </a:xfrm>
          <a:prstGeom prst="ellipse">
            <a:avLst/>
          </a:prstGeom>
          <a:solidFill>
            <a:srgbClr val="CCECFF"/>
          </a:solidFill>
          <a:ln w="76200" cap="flat" cmpd="tri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18900000">
              <a:schemeClr val="dk1">
                <a:alpha val="49803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</a:pPr>
            <a:r>
              <a:rPr lang="en-US" sz="18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 учится</a:t>
            </a:r>
            <a:r>
              <a:rPr lang="en-US"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избегать ошибок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и неверных решений</a:t>
            </a:r>
            <a:endParaRPr/>
          </a:p>
        </p:txBody>
      </p:sp>
      <p:sp>
        <p:nvSpPr>
          <p:cNvPr id="291" name="Google Shape;291;p33"/>
          <p:cNvSpPr/>
          <p:nvPr/>
        </p:nvSpPr>
        <p:spPr>
          <a:xfrm>
            <a:off x="4716462" y="4221162"/>
            <a:ext cx="2952750" cy="2376487"/>
          </a:xfrm>
          <a:prstGeom prst="ellipse">
            <a:avLst/>
          </a:prstGeom>
          <a:solidFill>
            <a:srgbClr val="CCECFF"/>
          </a:solidFill>
          <a:ln w="76200" cap="flat" cmpd="tri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5921" dir="2700000">
              <a:schemeClr val="dk1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Студент учится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прогнозировать</a:t>
            </a: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и планировать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свою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Verdana"/>
              <a:buNone/>
            </a:pPr>
            <a:r>
              <a:rPr lang="en-US" sz="1600" b="1" i="0" u="non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rPr>
              <a:t>деятельность</a:t>
            </a:r>
            <a:endParaRPr/>
          </a:p>
        </p:txBody>
      </p:sp>
      <p:cxnSp>
        <p:nvCxnSpPr>
          <p:cNvPr id="292" name="Google Shape;292;p33"/>
          <p:cNvCxnSpPr/>
          <p:nvPr/>
        </p:nvCxnSpPr>
        <p:spPr>
          <a:xfrm rot="10800000">
            <a:off x="2484437" y="2781300"/>
            <a:ext cx="647700" cy="71437"/>
          </a:xfrm>
          <a:prstGeom prst="straightConnector1">
            <a:avLst/>
          </a:prstGeom>
          <a:noFill/>
          <a:ln w="57150" cap="flat" cmpd="thickThin">
            <a:solidFill>
              <a:srgbClr val="E0AC18"/>
            </a:solidFill>
            <a:prstDash val="solid"/>
            <a:miter lim="800000"/>
            <a:headEnd type="diamond" w="med" len="med"/>
            <a:tailEnd type="triangle" w="med" len="med"/>
          </a:ln>
        </p:spPr>
      </p:cxnSp>
      <p:cxnSp>
        <p:nvCxnSpPr>
          <p:cNvPr id="293" name="Google Shape;293;p33"/>
          <p:cNvCxnSpPr/>
          <p:nvPr/>
        </p:nvCxnSpPr>
        <p:spPr>
          <a:xfrm flipH="1">
            <a:off x="2916237" y="3860800"/>
            <a:ext cx="647700" cy="647700"/>
          </a:xfrm>
          <a:prstGeom prst="straightConnector1">
            <a:avLst/>
          </a:prstGeom>
          <a:noFill/>
          <a:ln w="57150" cap="flat" cmpd="thickThin">
            <a:solidFill>
              <a:srgbClr val="E0AC18"/>
            </a:solidFill>
            <a:prstDash val="solid"/>
            <a:miter lim="800000"/>
            <a:headEnd type="diamond" w="med" len="med"/>
            <a:tailEnd type="triangle" w="med" len="med"/>
          </a:ln>
        </p:spPr>
      </p:cxnSp>
      <p:cxnSp>
        <p:nvCxnSpPr>
          <p:cNvPr id="294" name="Google Shape;294;p33"/>
          <p:cNvCxnSpPr/>
          <p:nvPr/>
        </p:nvCxnSpPr>
        <p:spPr>
          <a:xfrm rot="10800000" flipH="1">
            <a:off x="5651500" y="2924175"/>
            <a:ext cx="792162" cy="144462"/>
          </a:xfrm>
          <a:prstGeom prst="straightConnector1">
            <a:avLst/>
          </a:prstGeom>
          <a:noFill/>
          <a:ln w="57150" cap="flat" cmpd="thickThin">
            <a:solidFill>
              <a:srgbClr val="E0AC18"/>
            </a:solidFill>
            <a:prstDash val="solid"/>
            <a:miter lim="800000"/>
            <a:headEnd type="diamond" w="med" len="med"/>
            <a:tailEnd type="triangle" w="med" len="med"/>
          </a:ln>
        </p:spPr>
      </p:cxnSp>
      <p:cxnSp>
        <p:nvCxnSpPr>
          <p:cNvPr id="295" name="Google Shape;295;p33"/>
          <p:cNvCxnSpPr/>
          <p:nvPr/>
        </p:nvCxnSpPr>
        <p:spPr>
          <a:xfrm>
            <a:off x="5292725" y="3716337"/>
            <a:ext cx="503237" cy="504825"/>
          </a:xfrm>
          <a:prstGeom prst="straightConnector1">
            <a:avLst/>
          </a:prstGeom>
          <a:noFill/>
          <a:ln w="57150" cap="flat" cmpd="thickThin">
            <a:solidFill>
              <a:srgbClr val="E0AC18"/>
            </a:solidFill>
            <a:prstDash val="solid"/>
            <a:miter lim="800000"/>
            <a:headEnd type="diamond" w="med" len="med"/>
            <a:tailEnd type="triangle" w="med" len="med"/>
          </a:ln>
        </p:spPr>
      </p:cxnSp>
      <p:sp>
        <p:nvSpPr>
          <p:cNvPr id="296" name="Google Shape;296;p33"/>
          <p:cNvSpPr/>
          <p:nvPr/>
        </p:nvSpPr>
        <p:spPr>
          <a:xfrm>
            <a:off x="7524750" y="6021387"/>
            <a:ext cx="719137" cy="360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darken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37450" y="60000"/>
                </a:moveTo>
                <a:lnTo>
                  <a:pt x="82550" y="15000"/>
                </a:lnTo>
                <a:lnTo>
                  <a:pt x="82550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Методика составления лекции</a:t>
            </a:r>
            <a:b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02" name="Google Shape;302;p34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➢"/>
            </a:pPr>
            <a:r>
              <a:rPr lang="ru-RU" dirty="0"/>
              <a:t>Любая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лекция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состоит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из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3-х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частей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❖"/>
            </a:pPr>
            <a:r>
              <a:rPr lang="en-US" sz="3200" b="0" i="0" u="none" strike="noStrike" cap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Вступления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 dirty="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❖"/>
            </a:pPr>
            <a:r>
              <a:rPr lang="en-US" sz="3200" b="0" i="0" u="sng" strike="noStrike" cap="none" dirty="0" err="1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Основной</a:t>
            </a:r>
            <a:r>
              <a:rPr lang="en-US" sz="3200" b="0" i="0" u="sng" strike="noStrike" cap="none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 </a:t>
            </a:r>
            <a:r>
              <a:rPr lang="en-US" sz="3200" b="0" i="0" u="sng" strike="noStrike" cap="none" dirty="0" err="1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части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 dirty="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❖"/>
            </a:pPr>
            <a:r>
              <a:rPr lang="en-US" sz="3200" b="0" i="0" u="sng" strike="noStrike" cap="none" dirty="0" err="1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Заключения</a:t>
            </a:r>
            <a:endParaRPr dirty="0"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sng" dirty="0">
              <a:solidFill>
                <a:schemeClr val="hlink"/>
              </a:solidFill>
              <a:latin typeface="Verdana"/>
              <a:ea typeface="Verdana"/>
              <a:cs typeface="Verdana"/>
              <a:sym typeface="Verdana"/>
              <a:hlinkClick r:id="rId3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Вступление</a:t>
            </a:r>
            <a:endParaRPr/>
          </a:p>
        </p:txBody>
      </p:sp>
      <p:sp>
        <p:nvSpPr>
          <p:cNvPr id="308" name="Google Shape;308;p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Является организующим началом лекции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 нем излагаются: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Тема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Учебная цель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Наименование основных вопросов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Рекомендуемая литература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Проблема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Актуальность и значение данной темы для практической деятельности.</a:t>
            </a:r>
            <a:endParaRPr/>
          </a:p>
        </p:txBody>
      </p:sp>
      <p:sp>
        <p:nvSpPr>
          <p:cNvPr id="309" name="Google Shape;309;p35"/>
          <p:cNvSpPr/>
          <p:nvPr/>
        </p:nvSpPr>
        <p:spPr>
          <a:xfrm>
            <a:off x="7308850" y="6092825"/>
            <a:ext cx="647700" cy="288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darken" extrusionOk="0"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none" extrusionOk="0"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Основная часть</a:t>
            </a:r>
            <a:endParaRPr/>
          </a:p>
        </p:txBody>
      </p:sp>
      <p:sp>
        <p:nvSpPr>
          <p:cNvPr id="315" name="Google Shape;315;p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Включает содержание вопросов, </a:t>
            </a: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глубокое и конкретное изложение содержания темы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 изложении теории должно быть </a:t>
            </a:r>
            <a:r>
              <a:rPr lang="en-US" sz="3200" b="0" i="0" u="none">
                <a:solidFill>
                  <a:srgbClr val="CCECFF"/>
                </a:solidFill>
                <a:latin typeface="Verdana"/>
                <a:ea typeface="Verdana"/>
                <a:cs typeface="Verdana"/>
                <a:sym typeface="Verdana"/>
              </a:rPr>
              <a:t>выделено главное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0" i="0" u="none">
              <a:solidFill>
                <a:srgbClr val="CCEC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Главная мысль</a:t>
            </a: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лекции выражается </a:t>
            </a: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ясно</a:t>
            </a: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и должна представлять собой законченное </a:t>
            </a: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целое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Основная часть</a:t>
            </a:r>
            <a:endParaRPr/>
          </a:p>
        </p:txBody>
      </p:sp>
      <p:sp>
        <p:nvSpPr>
          <p:cNvPr id="321" name="Google Shape;321;p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Содержание каждого вопроса лекции должно представлять собой логическое развитие главной идеи лекции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Каждый предыдущий вопрос должен служить основанием для рассмотрения последующих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Последующие - быть логическим продолжением предыдущих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Основная часть</a:t>
            </a:r>
            <a:endParaRPr/>
          </a:p>
        </p:txBody>
      </p:sp>
      <p:sp>
        <p:nvSpPr>
          <p:cNvPr id="327" name="Google Shape;327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лекции недопустимо дословное пересказывание формулировок, рекомендаций или перечисление большого количества цифр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Предложения и рекомендации не следует выдавать в виде догм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Наиболее важные положения должны подтверждаться примерами из практики, схемами, графиками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Основная часть</a:t>
            </a:r>
            <a:endParaRPr/>
          </a:p>
        </p:txBody>
      </p:sp>
      <p:sp>
        <p:nvSpPr>
          <p:cNvPr id="333" name="Google Shape;333;p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Главное внимание в каждом вопросе уделяется четкому формулированию основных определений, понятий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chemeClr val="hlink"/>
              </a:buClr>
              <a:buSzPts val="560"/>
              <a:buFont typeface="Noto Sans Symbols"/>
              <a:buNone/>
            </a:pPr>
            <a:endParaRPr sz="8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chemeClr val="hlink"/>
              </a:buClr>
              <a:buSzPts val="560"/>
              <a:buFont typeface="Noto Sans Symbols"/>
              <a:buNone/>
            </a:pPr>
            <a:endParaRPr sz="8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Работая над конспектом лекции, педагог держит в поле зрения вопрос о том, как привлечь обучаемых к активному восприятию учебного материала</a:t>
            </a:r>
            <a:r>
              <a:rPr lang="en-US" sz="28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Основная часть</a:t>
            </a:r>
            <a:endParaRPr/>
          </a:p>
        </p:txBody>
      </p:sp>
      <p:sp>
        <p:nvSpPr>
          <p:cNvPr id="339" name="Google Shape;339;p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Каждый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учебный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вопрос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необходимо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заканчивать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выводами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0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Они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должны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не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только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отвечать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вопросы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что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сделать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но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и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как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надо</a:t>
            </a: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сделать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dirty="0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Они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должны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содержать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себе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практические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рекомендации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решению</a:t>
            </a:r>
            <a:r>
              <a:rPr lang="ru-RU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поставленных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лекции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проблем</a:t>
            </a:r>
            <a:endParaRPr dirty="0"/>
          </a:p>
        </p:txBody>
      </p:sp>
      <p:sp>
        <p:nvSpPr>
          <p:cNvPr id="340" name="Google Shape;340;p40"/>
          <p:cNvSpPr/>
          <p:nvPr/>
        </p:nvSpPr>
        <p:spPr>
          <a:xfrm>
            <a:off x="7308850" y="6092825"/>
            <a:ext cx="647700" cy="288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darken" extrusionOk="0"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none" extrusionOk="0">
                <a:moveTo>
                  <a:pt x="39926" y="60000"/>
                </a:moveTo>
                <a:lnTo>
                  <a:pt x="80074" y="15000"/>
                </a:lnTo>
                <a:lnTo>
                  <a:pt x="80074" y="10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FF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Заключение</a:t>
            </a:r>
            <a:endParaRPr/>
          </a:p>
        </p:txBody>
      </p:sp>
      <p:sp>
        <p:nvSpPr>
          <p:cNvPr id="346" name="Google Shape;346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Является завершением лекции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Могут быть поставлены проблемные вопросы по данной теме, над решением которых необходимо работать обучаемым в дальнейшем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теме излагаются общие теоретические и практические выводы, даются обобщения по теме, указывается ее значение для практической деятельности обучаемых.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 txBox="1">
            <a:spLocks noGrp="1"/>
          </p:cNvSpPr>
          <p:nvPr>
            <p:ph type="ctrTitle"/>
          </p:nvPr>
        </p:nvSpPr>
        <p:spPr>
          <a:xfrm>
            <a:off x="827087" y="333375"/>
            <a:ext cx="7772400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Arial"/>
              <a:buNone/>
            </a:pPr>
            <a:r>
              <a:rPr lang="en-US" sz="5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Характеристика лекции</a:t>
            </a:r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subTitle" idx="1"/>
          </p:nvPr>
        </p:nvSpPr>
        <p:spPr>
          <a:xfrm>
            <a:off x="144462" y="4581525"/>
            <a:ext cx="8820150" cy="1871662"/>
          </a:xfrm>
          <a:prstGeom prst="rect">
            <a:avLst/>
          </a:prstGeom>
          <a:noFill/>
          <a:ln w="76200" cap="flat" cmpd="tri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18900000">
              <a:srgbClr val="808080">
                <a:alpha val="49803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6002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20"/>
              <a:buFont typeface="Noto Sans Symbols"/>
              <a:buChar char="◆"/>
            </a:pPr>
            <a:r>
              <a:rPr lang="en-US" sz="3600" b="1" i="0" u="none" strike="noStrike" cap="non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 преподаватель своим внутренним миром должен воздействовать на ум и чувства обучаемых</a:t>
            </a:r>
            <a:endParaRPr/>
          </a:p>
        </p:txBody>
      </p:sp>
      <p:sp>
        <p:nvSpPr>
          <p:cNvPr id="78" name="Google Shape;78;p6"/>
          <p:cNvSpPr txBox="1"/>
          <p:nvPr/>
        </p:nvSpPr>
        <p:spPr>
          <a:xfrm>
            <a:off x="250825" y="1196975"/>
            <a:ext cx="4321175" cy="2301875"/>
          </a:xfrm>
          <a:prstGeom prst="rect">
            <a:avLst/>
          </a:prstGeom>
          <a:noFill/>
          <a:ln w="76200" cap="flat" cmpd="tri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◆"/>
            </a:pPr>
            <a:r>
              <a:rPr lang="en-US" sz="20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Это творческий процесс деятельности преподавателя, требует от него большого напряжения всех духовных сил и сосредоточенности.</a:t>
            </a:r>
            <a:endParaRPr/>
          </a:p>
        </p:txBody>
      </p:sp>
      <p:sp>
        <p:nvSpPr>
          <p:cNvPr id="79" name="Google Shape;79;p6"/>
          <p:cNvSpPr txBox="1"/>
          <p:nvPr/>
        </p:nvSpPr>
        <p:spPr>
          <a:xfrm>
            <a:off x="4572000" y="1916112"/>
            <a:ext cx="3960812" cy="2505075"/>
          </a:xfrm>
          <a:prstGeom prst="rect">
            <a:avLst/>
          </a:prstGeom>
          <a:noFill/>
          <a:ln w="76200" cap="flat" cmpd="tri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Лекция должна преследовать не только </a:t>
            </a:r>
            <a:r>
              <a:rPr lang="en-US" sz="2400" b="1" i="0" u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</a:rPr>
              <a:t>воспитательные</a:t>
            </a: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но и </a:t>
            </a:r>
            <a:endParaRPr/>
          </a:p>
          <a:p>
            <a:pPr marL="342900" marR="0" lvl="0" indent="-34290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</a:rPr>
              <a:t>развивающие</a:t>
            </a: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 цели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4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Объем лекции</a:t>
            </a:r>
            <a:endParaRPr/>
          </a:p>
        </p:txBody>
      </p:sp>
      <p:sp>
        <p:nvSpPr>
          <p:cNvPr id="352" name="Google Shape;352;p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ru-RU" dirty="0"/>
              <a:t>Текст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лекции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читаемой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течение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двух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учебных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часов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 </a:t>
            </a:r>
            <a:r>
              <a:rPr lang="ru-RU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примерно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22-25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страниц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машинописного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текста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700"/>
              <a:buFont typeface="Noto Sans Symbols"/>
              <a:buNone/>
            </a:pPr>
            <a:endParaRPr sz="1000" b="0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Вступление-1-2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страницы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0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Основная</a:t>
            </a:r>
            <a:r>
              <a:rPr lang="en-US" sz="3200" b="0" i="0" u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часть-20-22 </a:t>
            </a:r>
            <a:r>
              <a:rPr lang="en-US" sz="3200" b="0" i="0" u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страницы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0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dirty="0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Заключение-1 </a:t>
            </a:r>
            <a:r>
              <a:rPr lang="en-US" sz="3200" b="0" i="0" u="none" dirty="0" err="1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страница</a:t>
            </a:r>
            <a:endParaRPr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Наглядность</a:t>
            </a:r>
            <a:endParaRPr/>
          </a:p>
        </p:txBody>
      </p:sp>
      <p:sp>
        <p:nvSpPr>
          <p:cNvPr id="358" name="Google Shape;358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Широкое использование мультимедиа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0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При выборе характера и количества наглядных пособий следует исходить из того, что они должны иллюстрировать наиболее важные и сложные для понимания положения лекции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МЕТОДИЧЕСКИЕ </a:t>
            </a:r>
            <a:r>
              <a:rPr lang="ru-RU" sz="44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РЕКОМЕНДАЦИИ</a:t>
            </a:r>
            <a:endParaRPr dirty="0"/>
          </a:p>
        </p:txBody>
      </p:sp>
      <p:sp>
        <p:nvSpPr>
          <p:cNvPr id="364" name="Google Shape;364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1.Познакомьтесь с темой лекции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2.Определите место данной темы в общей программе по курсу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3.Подберите необходимую литературу по теме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700"/>
              <a:buFont typeface="Noto Sans Symbols"/>
              <a:buNone/>
            </a:pPr>
            <a:endParaRPr sz="10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4.Определите содержание темы по различным источникам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5.Сформулируйте цели лекции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МЕТОДИЧЕСКИЕ </a:t>
            </a:r>
            <a:r>
              <a:rPr lang="ru-RU" b="1" dirty="0">
                <a:solidFill>
                  <a:schemeClr val="hlink"/>
                </a:solidFill>
              </a:rPr>
              <a:t>РЕКОМЕНДАЦИИ</a:t>
            </a:r>
            <a:endParaRPr dirty="0"/>
          </a:p>
        </p:txBody>
      </p:sp>
      <p:sp>
        <p:nvSpPr>
          <p:cNvPr id="370" name="Google Shape;370;p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6.Изучите,осмыслите материал лекции по учебнику, дополнительной литературе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7.Определите необходимые методы, приемы, средства обучения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0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8.Продумайте структуру лекции, отдельные ее этапы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МЕТОДИЧЕСКИЕ </a:t>
            </a:r>
            <a:r>
              <a:rPr lang="ru-RU" b="1" dirty="0">
                <a:solidFill>
                  <a:schemeClr val="hlink"/>
                </a:solidFill>
              </a:rPr>
              <a:t>РЕКОМЕНДАЦИИ</a:t>
            </a:r>
            <a:endParaRPr dirty="0"/>
          </a:p>
        </p:txBody>
      </p:sp>
      <p:sp>
        <p:nvSpPr>
          <p:cNvPr id="376" name="Google Shape;376;p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9.Представьте себе учебную группу, с которой вы будете проводить лекцию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630"/>
              <a:buFont typeface="Noto Sans Symbols"/>
              <a:buNone/>
            </a:pPr>
            <a:endParaRPr sz="9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Необходимо учитывать: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Возраст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Образование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Уровень профессиональной подготовки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Характер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Познавательные возможности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Отношение к вам и к вашему предмету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МЕТОДИЧЕСКИЕ </a:t>
            </a:r>
            <a:r>
              <a:rPr lang="ru-RU" b="1" dirty="0">
                <a:solidFill>
                  <a:schemeClr val="hlink"/>
                </a:solidFill>
              </a:rPr>
              <a:t>РЕКОМЕНДАЦИИ</a:t>
            </a:r>
            <a:endParaRPr dirty="0"/>
          </a:p>
        </p:txBody>
      </p:sp>
      <p:sp>
        <p:nvSpPr>
          <p:cNvPr id="382" name="Google Shape;382;p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91512" cy="4781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10.Отработайте учебный материал применительно к данной учебной группе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11.Подберите дополнительный учебный материал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12.Составьте план-конспект лекции, в котором отразите следующее: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Тему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Цель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Место проведения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Время проведения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Учебно-методическое оборудование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Ход занятия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endParaRPr sz="24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3622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endParaRPr sz="2400" b="1" i="0" u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4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006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Цели лекции</a:t>
            </a:r>
            <a:r>
              <a:rPr lang="en-US" sz="4400" b="0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85" name="Google Shape;8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Сообщение новых знаний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Систематизация и обобщение накопленных знаний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Формирование на их основе взглядов, убеждений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Развитие познавательных и профессиональных интересов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Возможности лекции</a:t>
            </a:r>
            <a:endParaRPr/>
          </a:p>
        </p:txBody>
      </p:sp>
      <p:sp>
        <p:nvSpPr>
          <p:cNvPr id="91" name="Google Shape;91;p8"/>
          <p:cNvSpPr txBox="1">
            <a:spLocks noGrp="1"/>
          </p:cNvSpPr>
          <p:nvPr>
            <p:ph type="body" idx="1"/>
          </p:nvPr>
        </p:nvSpPr>
        <p:spPr>
          <a:xfrm>
            <a:off x="684212" y="4437062"/>
            <a:ext cx="7200900" cy="1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◆"/>
            </a:pPr>
            <a:r>
              <a:rPr lang="en-US"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Подвести студентов к </a:t>
            </a:r>
            <a:r>
              <a:rPr lang="en-US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необходимости осмысленного усвоения теоретических знаний</a:t>
            </a:r>
            <a:endParaRPr/>
          </a:p>
        </p:txBody>
      </p:sp>
      <p:sp>
        <p:nvSpPr>
          <p:cNvPr id="92" name="Google Shape;92;p8"/>
          <p:cNvSpPr txBox="1"/>
          <p:nvPr/>
        </p:nvSpPr>
        <p:spPr>
          <a:xfrm>
            <a:off x="6048375" y="1773237"/>
            <a:ext cx="3095625" cy="2282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Сообщить </a:t>
            </a: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новые сведения</a:t>
            </a: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большому количеству</a:t>
            </a: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обучаемых</a:t>
            </a:r>
            <a:endParaRPr/>
          </a:p>
        </p:txBody>
      </p:sp>
      <p:sp>
        <p:nvSpPr>
          <p:cNvPr id="93" name="Google Shape;93;p8"/>
          <p:cNvSpPr txBox="1"/>
          <p:nvPr/>
        </p:nvSpPr>
        <p:spPr>
          <a:xfrm>
            <a:off x="468312" y="1773237"/>
            <a:ext cx="3313112" cy="19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Показать </a:t>
            </a:r>
            <a:r>
              <a:rPr lang="en-US" sz="2400" b="1" i="0" u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интеграцию </a:t>
            </a:r>
            <a:r>
              <a:rPr lang="en-US" sz="2400" b="1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данной дисциплины с другими</a:t>
            </a:r>
            <a:endParaRPr/>
          </a:p>
        </p:txBody>
      </p:sp>
      <p:sp>
        <p:nvSpPr>
          <p:cNvPr id="94" name="Google Shape;94;p8"/>
          <p:cNvSpPr/>
          <p:nvPr/>
        </p:nvSpPr>
        <p:spPr>
          <a:xfrm>
            <a:off x="3708400" y="2133600"/>
            <a:ext cx="1943100" cy="1584325"/>
          </a:xfrm>
          <a:prstGeom prst="quadArrowCallout">
            <a:avLst>
              <a:gd name="adj1" fmla="val 18515"/>
              <a:gd name="adj2" fmla="val 18515"/>
              <a:gd name="adj3" fmla="val 18515"/>
              <a:gd name="adj4" fmla="val 48123"/>
            </a:avLst>
          </a:prstGeom>
          <a:solidFill>
            <a:srgbClr val="FF6600"/>
          </a:solidFill>
          <a:ln w="9525" cap="flat" cmpd="sng">
            <a:solidFill>
              <a:srgbClr val="8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Недостатки</a:t>
            </a:r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пассивное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поведение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обучаемых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занятии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лектор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не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всегда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имеет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возможность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установить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степень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усвоения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содержания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лекции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Общие требования</a:t>
            </a:r>
            <a:endParaRPr/>
          </a:p>
        </p:txBody>
      </p:sp>
      <p:sp>
        <p:nvSpPr>
          <p:cNvPr id="106" name="Google Shape;106;p10"/>
          <p:cNvSpPr txBox="1">
            <a:spLocks noGrp="1"/>
          </p:cNvSpPr>
          <p:nvPr>
            <p:ph type="body" idx="1"/>
          </p:nvPr>
        </p:nvSpPr>
        <p:spPr>
          <a:xfrm>
            <a:off x="250825" y="1268412"/>
            <a:ext cx="8893175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Актуальность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Соответствие целям обучения и программному материалу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Научность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12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Должна отвечать требованиям государственного образовательного стандарта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hlink"/>
              </a:buClr>
              <a:buSzPts val="630"/>
              <a:buFont typeface="Noto Sans Symbols"/>
              <a:buNone/>
            </a:pPr>
            <a:endParaRPr sz="900" b="0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Тесная связь с практикой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1B1B1"/>
            </a:gs>
          </a:gsLst>
          <a:lin ang="5400000" scaled="0"/>
        </a:gra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Педагогические требования</a:t>
            </a:r>
            <a:endParaRPr/>
          </a:p>
        </p:txBody>
      </p:sp>
      <p:sp>
        <p:nvSpPr>
          <p:cNvPr id="112" name="Google Shape;112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Принцип - от простого к сложному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Доступность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Логика, четкость и ясность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840"/>
              <a:buFont typeface="Noto Sans Symbols"/>
              <a:buNone/>
            </a:pPr>
            <a:endParaRPr sz="12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Современные методы активизации: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980"/>
              <a:buFont typeface="Noto Sans Symbols"/>
              <a:buNone/>
            </a:pPr>
            <a:endParaRPr sz="1400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проблемное изложение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диалог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➢"/>
            </a:pPr>
            <a:r>
              <a:rPr lang="en-US" sz="24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дискуссия</a:t>
            </a:r>
            <a:endParaRPr/>
          </a:p>
          <a:p>
            <a:pPr marL="342900" marR="0" lvl="0" indent="-342900" algn="ctr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Char char="◆"/>
            </a:pPr>
            <a:r>
              <a:rPr lang="en-US"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Наглядность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клон">
  <a:themeElements>
    <a:clrScheme name="default">
      <a:dk1>
        <a:srgbClr val="EAEAEA"/>
      </a:dk1>
      <a:lt1>
        <a:srgbClr val="006666"/>
      </a:lt1>
      <a:dk2>
        <a:srgbClr val="FFFFCC"/>
      </a:dk2>
      <a:lt2>
        <a:srgbClr val="009999"/>
      </a:lt2>
      <a:accent1>
        <a:srgbClr val="339966"/>
      </a:accent1>
      <a:accent2>
        <a:srgbClr val="5E855B"/>
      </a:accent2>
      <a:accent3>
        <a:srgbClr val="006666"/>
      </a:accent3>
      <a:accent4>
        <a:srgbClr val="339966"/>
      </a:accent4>
      <a:accent5>
        <a:srgbClr val="5E855B"/>
      </a:accent5>
      <a:accent6>
        <a:srgbClr val="006666"/>
      </a:accent6>
      <a:hlink>
        <a:srgbClr val="EEC85E"/>
      </a:hlink>
      <a:folHlink>
        <a:srgbClr val="AA84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1371</Words>
  <Application>Microsoft Office PowerPoint</Application>
  <PresentationFormat>Экран (4:3)</PresentationFormat>
  <Paragraphs>331</Paragraphs>
  <Slides>46</Slides>
  <Notes>45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1" baseType="lpstr">
      <vt:lpstr>Arial</vt:lpstr>
      <vt:lpstr>Noto Sans Symbols</vt:lpstr>
      <vt:lpstr>Times New Roman</vt:lpstr>
      <vt:lpstr>Verdana</vt:lpstr>
      <vt:lpstr>Склон</vt:lpstr>
      <vt:lpstr>Методика подготовки и чтения лекций</vt:lpstr>
      <vt:lpstr>Презентация PowerPoint</vt:lpstr>
      <vt:lpstr>Лекция</vt:lpstr>
      <vt:lpstr>Характеристика лекции</vt:lpstr>
      <vt:lpstr>Цели лекции:</vt:lpstr>
      <vt:lpstr>Возможности лекции</vt:lpstr>
      <vt:lpstr>Недостатки</vt:lpstr>
      <vt:lpstr>Общие требования</vt:lpstr>
      <vt:lpstr>Педагогические требования</vt:lpstr>
      <vt:lpstr>Классификация лекций</vt:lpstr>
      <vt:lpstr>Вводная лекция</vt:lpstr>
      <vt:lpstr>Установочная лекция</vt:lpstr>
      <vt:lpstr>Текущая лекция</vt:lpstr>
      <vt:lpstr>Заключительная лекция</vt:lpstr>
      <vt:lpstr>Обзорная лекция</vt:lpstr>
      <vt:lpstr>Информационная лекция</vt:lpstr>
      <vt:lpstr>Лекция-беседа</vt:lpstr>
      <vt:lpstr>Лекция-дискуссия</vt:lpstr>
      <vt:lpstr>Проблемная лекция</vt:lpstr>
      <vt:lpstr>Межпредметная лекция</vt:lpstr>
      <vt:lpstr>«Лекция вдвоем»</vt:lpstr>
      <vt:lpstr>Программированная лекция-консультация</vt:lpstr>
      <vt:lpstr>Лекция с «запланированными ошибками»</vt:lpstr>
      <vt:lpstr>Информационная лекция</vt:lpstr>
      <vt:lpstr>Лекция «Пресс-конференция»</vt:lpstr>
      <vt:lpstr>Лекция-интервью</vt:lpstr>
      <vt:lpstr>Что реализуется в лекции-интервью?</vt:lpstr>
      <vt:lpstr>Лекция-ситуация</vt:lpstr>
      <vt:lpstr>Содержание лекции-ситуации</vt:lpstr>
      <vt:lpstr>Как подготовить банк ситуаций</vt:lpstr>
      <vt:lpstr>Что приобретает студент?</vt:lpstr>
      <vt:lpstr>Методика составления лекции </vt:lpstr>
      <vt:lpstr>Вступление</vt:lpstr>
      <vt:lpstr>Основная часть</vt:lpstr>
      <vt:lpstr>Основная часть</vt:lpstr>
      <vt:lpstr>Основная часть</vt:lpstr>
      <vt:lpstr>Основная часть</vt:lpstr>
      <vt:lpstr>Основная часть</vt:lpstr>
      <vt:lpstr>Заключение</vt:lpstr>
      <vt:lpstr>Объем лекции</vt:lpstr>
      <vt:lpstr>Наглядность</vt:lpstr>
      <vt:lpstr>МЕТОДИЧЕСКИЕ РЕКОМЕНДАЦИИ</vt:lpstr>
      <vt:lpstr>МЕТОДИЧЕСКИЕ РЕКОМЕНДАЦИИ</vt:lpstr>
      <vt:lpstr>МЕТОДИЧЕСКИЕ РЕКОМЕНДАЦИИ</vt:lpstr>
      <vt:lpstr>МЕТОДИЧЕСКИЕ РЕКОМЕНДАЦИИ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подготовки и чтения лекций</dc:title>
  <dc:creator>user</dc:creator>
  <cp:lastModifiedBy>user</cp:lastModifiedBy>
  <cp:revision>4</cp:revision>
  <dcterms:modified xsi:type="dcterms:W3CDTF">2024-12-23T06:37:32Z</dcterms:modified>
</cp:coreProperties>
</file>