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7" r:id="rId8"/>
    <p:sldId id="262" r:id="rId9"/>
    <p:sldId id="268" r:id="rId10"/>
    <p:sldId id="264" r:id="rId11"/>
    <p:sldId id="270" r:id="rId12"/>
    <p:sldId id="271" r:id="rId13"/>
    <p:sldId id="273" r:id="rId14"/>
    <p:sldId id="274" r:id="rId15"/>
    <p:sldId id="275"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2F6CB6B-2264-4A19-93B4-8114219C72DE}" type="datetimeFigureOut">
              <a:rPr lang="ru-RU" smtClean="0"/>
              <a:pPr/>
              <a:t>23.05.2023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6379B4-9CC1-4716-85D9-83724CA5073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F6CB6B-2264-4A19-93B4-8114219C72DE}" type="datetimeFigureOut">
              <a:rPr lang="ru-RU" smtClean="0"/>
              <a:pPr/>
              <a:t>23.05.2023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6379B4-9CC1-4716-85D9-83724CA5073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F6CB6B-2264-4A19-93B4-8114219C72DE}" type="datetimeFigureOut">
              <a:rPr lang="ru-RU" smtClean="0"/>
              <a:pPr/>
              <a:t>23.05.2023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6379B4-9CC1-4716-85D9-83724CA5073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F6CB6B-2264-4A19-93B4-8114219C72DE}" type="datetimeFigureOut">
              <a:rPr lang="ru-RU" smtClean="0"/>
              <a:pPr/>
              <a:t>23.05.2023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6379B4-9CC1-4716-85D9-83724CA5073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2F6CB6B-2264-4A19-93B4-8114219C72DE}" type="datetimeFigureOut">
              <a:rPr lang="ru-RU" smtClean="0"/>
              <a:pPr/>
              <a:t>23.05.2023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6379B4-9CC1-4716-85D9-83724CA5073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2F6CB6B-2264-4A19-93B4-8114219C72DE}" type="datetimeFigureOut">
              <a:rPr lang="ru-RU" smtClean="0"/>
              <a:pPr/>
              <a:t>23.05.2023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6379B4-9CC1-4716-85D9-83724CA5073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2F6CB6B-2264-4A19-93B4-8114219C72DE}" type="datetimeFigureOut">
              <a:rPr lang="ru-RU" smtClean="0"/>
              <a:pPr/>
              <a:t>23.05.2023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96379B4-9CC1-4716-85D9-83724CA5073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2F6CB6B-2264-4A19-93B4-8114219C72DE}" type="datetimeFigureOut">
              <a:rPr lang="ru-RU" smtClean="0"/>
              <a:pPr/>
              <a:t>23.05.2023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96379B4-9CC1-4716-85D9-83724CA5073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2F6CB6B-2264-4A19-93B4-8114219C72DE}" type="datetimeFigureOut">
              <a:rPr lang="ru-RU" smtClean="0"/>
              <a:pPr/>
              <a:t>23.05.2023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96379B4-9CC1-4716-85D9-83724CA5073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2F6CB6B-2264-4A19-93B4-8114219C72DE}" type="datetimeFigureOut">
              <a:rPr lang="ru-RU" smtClean="0"/>
              <a:pPr/>
              <a:t>23.05.2023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6379B4-9CC1-4716-85D9-83724CA5073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2F6CB6B-2264-4A19-93B4-8114219C72DE}" type="datetimeFigureOut">
              <a:rPr lang="ru-RU" smtClean="0"/>
              <a:pPr/>
              <a:t>23.05.2023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6379B4-9CC1-4716-85D9-83724CA5073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6CB6B-2264-4A19-93B4-8114219C72DE}" type="datetimeFigureOut">
              <a:rPr lang="ru-RU" smtClean="0"/>
              <a:pPr/>
              <a:t>23.05.2023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379B4-9CC1-4716-85D9-83724CA5073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t>АГРЕССИВНЫЕ И ГОМОГЕННЫЕ  ВИЗУАЛЬНЫЕ ФАКТОРЫ ГОРОДСКОЙ СРЕДЫ</a:t>
            </a:r>
            <a:r>
              <a:rPr lang="ru-RU" b="1" dirty="0"/>
              <a:t/>
            </a:r>
            <a:br>
              <a:rPr lang="ru-RU" b="1" dirty="0"/>
            </a:br>
            <a:endParaRPr lang="ru-RU" dirty="0"/>
          </a:p>
        </p:txBody>
      </p:sp>
      <p:sp>
        <p:nvSpPr>
          <p:cNvPr id="5" name="Подзаголовок 4"/>
          <p:cNvSpPr>
            <a:spLocks noGrp="1"/>
          </p:cNvSpPr>
          <p:nvPr>
            <p:ph type="subTitle" idx="1"/>
          </p:nvPr>
        </p:nvSpPr>
        <p:spPr/>
        <p:txBody>
          <a:bodyPr/>
          <a:lstStyle/>
          <a:p>
            <a:endParaRPr lang="ru-RU"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normAutofit fontScale="90000"/>
          </a:bodyPr>
          <a:lstStyle/>
          <a:p>
            <a:r>
              <a:rPr lang="ru-RU" sz="2200" i="1" dirty="0" smtClean="0"/>
              <a:t/>
            </a:r>
            <a:br>
              <a:rPr lang="ru-RU" sz="2200" i="1" dirty="0" smtClean="0"/>
            </a:br>
            <a:r>
              <a:rPr lang="ru-RU" sz="2200" i="1" dirty="0" smtClean="0"/>
              <a:t/>
            </a:r>
            <a:br>
              <a:rPr lang="ru-RU" sz="2200" i="1" dirty="0" smtClean="0"/>
            </a:br>
            <a:r>
              <a:rPr lang="ru-RU" sz="2200" i="1" dirty="0" smtClean="0"/>
              <a:t>«</a:t>
            </a:r>
            <a:r>
              <a:rPr lang="ru-RU" sz="2200" b="1" i="1" dirty="0" smtClean="0"/>
              <a:t>В различных явлениях могут присутствовать элементы симметрии, но они не являются необходимыми, для существования явлений необходимым является только отсутствие определенных элементов симметрии</a:t>
            </a:r>
            <a:r>
              <a:rPr lang="ru-RU" sz="2200" i="1" dirty="0" smtClean="0"/>
              <a:t>» Пьер Кюри</a:t>
            </a: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700" b="1" i="1" dirty="0" smtClean="0"/>
              <a:t>«Знание немногих принципов освобождает от знания многих фактов» </a:t>
            </a:r>
            <a:r>
              <a:rPr lang="ru-RU" sz="3100" i="1" dirty="0" smtClean="0"/>
              <a:t>Рене Декарт</a:t>
            </a: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3600" dirty="0" smtClean="0"/>
              <a:t>Нарушение симметрий лежит в самой основе живых систем</a:t>
            </a:r>
            <a:endParaRPr lang="ru-RU" sz="3600" dirty="0"/>
          </a:p>
        </p:txBody>
      </p:sp>
      <p:sp>
        <p:nvSpPr>
          <p:cNvPr id="6" name="Подзаголовок 5"/>
          <p:cNvSpPr>
            <a:spLocks noGrp="1"/>
          </p:cNvSpPr>
          <p:nvPr>
            <p:ph type="subTitle" idx="1"/>
          </p:nvPr>
        </p:nvSpPr>
        <p:spPr/>
        <p:txBody>
          <a:bodyPr/>
          <a:lstStyle/>
          <a:p>
            <a:r>
              <a:rPr lang="ru-RU" b="1" dirty="0" smtClean="0">
                <a:solidFill>
                  <a:schemeClr val="tx1"/>
                </a:solidFill>
              </a:rPr>
              <a:t>ВЫВОД</a:t>
            </a:r>
            <a:endParaRPr lang="ru-RU" b="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Рисунок 4"/>
          <p:cNvSpPr>
            <a:spLocks noGrp="1"/>
          </p:cNvSpPr>
          <p:nvPr>
            <p:ph type="pic" idx="1"/>
          </p:nvPr>
        </p:nvSpPr>
        <p:spPr/>
      </p:sp>
      <p:sp>
        <p:nvSpPr>
          <p:cNvPr id="6" name="Текст 5"/>
          <p:cNvSpPr>
            <a:spLocks noGrp="1"/>
          </p:cNvSpPr>
          <p:nvPr>
            <p:ph type="body" sz="half" idx="2"/>
          </p:nvPr>
        </p:nvSpPr>
        <p:spPr/>
        <p:txBody>
          <a:bodyPr>
            <a:normAutofit/>
          </a:bodyPr>
          <a:lstStyle/>
          <a:p>
            <a:pPr algn="ctr"/>
            <a:r>
              <a:rPr lang="ru-RU" sz="1800" b="1" dirty="0" smtClean="0"/>
              <a:t>АССИММЕТРИЯ  ЛИЦА ЧЕЛОВЕКА</a:t>
            </a:r>
            <a:endParaRPr lang="ru-RU" sz="1800" b="1" dirty="0"/>
          </a:p>
        </p:txBody>
      </p:sp>
      <p:pic>
        <p:nvPicPr>
          <p:cNvPr id="7" name="Рисунок 6" descr="Ассиметрия лица человека"/>
          <p:cNvPicPr/>
          <p:nvPr/>
        </p:nvPicPr>
        <p:blipFill>
          <a:blip r:embed="rId2"/>
          <a:srcRect/>
          <a:stretch>
            <a:fillRect/>
          </a:stretch>
        </p:blipFill>
        <p:spPr bwMode="auto">
          <a:xfrm>
            <a:off x="1643042" y="500042"/>
            <a:ext cx="5857916" cy="479109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5321618"/>
            <a:ext cx="5486400" cy="679150"/>
          </a:xfrm>
        </p:spPr>
        <p:txBody>
          <a:bodyPr>
            <a:normAutofit/>
          </a:bodyPr>
          <a:lstStyle/>
          <a:p>
            <a:endParaRPr lang="ru-RU" dirty="0"/>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normAutofit/>
          </a:bodyPr>
          <a:lstStyle/>
          <a:p>
            <a:r>
              <a:rPr lang="ru-RU" b="1" dirty="0" err="1" smtClean="0"/>
              <a:t>Ассимметрия</a:t>
            </a:r>
            <a:r>
              <a:rPr lang="ru-RU" b="1" dirty="0" smtClean="0"/>
              <a:t> живых  объектов</a:t>
            </a:r>
            <a:endParaRPr lang="ru-RU" b="1" dirty="0"/>
          </a:p>
        </p:txBody>
      </p:sp>
      <p:pic>
        <p:nvPicPr>
          <p:cNvPr id="5" name="Рисунок 4" descr="C:\Users\User\Desktop\моллюски.jpg"/>
          <p:cNvPicPr/>
          <p:nvPr/>
        </p:nvPicPr>
        <p:blipFill>
          <a:blip r:embed="rId2"/>
          <a:srcRect/>
          <a:stretch>
            <a:fillRect/>
          </a:stretch>
        </p:blipFill>
        <p:spPr bwMode="auto">
          <a:xfrm>
            <a:off x="857224" y="357166"/>
            <a:ext cx="4214842" cy="2714644"/>
          </a:xfrm>
          <a:prstGeom prst="rect">
            <a:avLst/>
          </a:prstGeom>
          <a:noFill/>
          <a:ln w="9525">
            <a:noFill/>
            <a:miter lim="800000"/>
            <a:headEnd/>
            <a:tailEnd/>
          </a:ln>
        </p:spPr>
      </p:pic>
      <p:pic>
        <p:nvPicPr>
          <p:cNvPr id="6" name="Рисунок 5" descr="C:\Users\User\Desktop\клен.jpg"/>
          <p:cNvPicPr/>
          <p:nvPr/>
        </p:nvPicPr>
        <p:blipFill>
          <a:blip r:embed="rId3"/>
          <a:srcRect/>
          <a:stretch>
            <a:fillRect/>
          </a:stretch>
        </p:blipFill>
        <p:spPr bwMode="auto">
          <a:xfrm>
            <a:off x="4357686" y="1857365"/>
            <a:ext cx="4643470" cy="428627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Рисунок 4"/>
          <p:cNvSpPr>
            <a:spLocks noGrp="1"/>
          </p:cNvSpPr>
          <p:nvPr>
            <p:ph type="pic" idx="1"/>
          </p:nvPr>
        </p:nvSpPr>
        <p:spPr/>
      </p:sp>
      <p:sp>
        <p:nvSpPr>
          <p:cNvPr id="6" name="Текст 5"/>
          <p:cNvSpPr>
            <a:spLocks noGrp="1"/>
          </p:cNvSpPr>
          <p:nvPr>
            <p:ph type="body" sz="half" idx="2"/>
          </p:nvPr>
        </p:nvSpPr>
        <p:spPr/>
        <p:txBody>
          <a:bodyPr>
            <a:normAutofit/>
          </a:bodyPr>
          <a:lstStyle/>
          <a:p>
            <a:pPr algn="ctr"/>
            <a:r>
              <a:rPr lang="ru-RU" sz="1800" b="1" dirty="0" smtClean="0"/>
              <a:t>ГАРМОНИЯ ЛАНДШАФТА  И  ФОРМЫ ЗДАНИЯ</a:t>
            </a:r>
            <a:endParaRPr lang="ru-RU" sz="1800" b="1" dirty="0"/>
          </a:p>
        </p:txBody>
      </p:sp>
      <p:pic>
        <p:nvPicPr>
          <p:cNvPr id="7" name="Рисунок 6" descr="http://cvetamira.ru/gallery/images/image-by-item-and-alias?item=Iscusstvo179&amp;dirtyAlias=89fddc9fbb-8.jpg"/>
          <p:cNvPicPr/>
          <p:nvPr/>
        </p:nvPicPr>
        <p:blipFill>
          <a:blip r:embed="rId2"/>
          <a:srcRect/>
          <a:stretch>
            <a:fillRect/>
          </a:stretch>
        </p:blipFill>
        <p:spPr bwMode="auto">
          <a:xfrm>
            <a:off x="1071538" y="571480"/>
            <a:ext cx="6786609" cy="478634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a:xfrm>
            <a:off x="1792288" y="5500702"/>
            <a:ext cx="5486400" cy="671498"/>
          </a:xfrm>
        </p:spPr>
        <p:txBody>
          <a:bodyPr>
            <a:normAutofit/>
          </a:bodyPr>
          <a:lstStyle/>
          <a:p>
            <a:pPr algn="ctr"/>
            <a:r>
              <a:rPr lang="ru-RU" sz="1800" b="1" dirty="0" smtClean="0"/>
              <a:t>КЛАССИЦИЗМ – ПОПЫТКА УПОРЯДОЧИТЬ  СРЕДУ</a:t>
            </a:r>
            <a:endParaRPr lang="ru-RU" sz="1800" b="1" dirty="0"/>
          </a:p>
        </p:txBody>
      </p:sp>
      <p:pic>
        <p:nvPicPr>
          <p:cNvPr id="5" name="Рисунок 4" descr="Классицизм в архитектуре Петербурга 18 века"/>
          <p:cNvPicPr/>
          <p:nvPr/>
        </p:nvPicPr>
        <p:blipFill>
          <a:blip r:embed="rId2"/>
          <a:srcRect/>
          <a:stretch>
            <a:fillRect/>
          </a:stretch>
        </p:blipFill>
        <p:spPr bwMode="auto">
          <a:xfrm>
            <a:off x="1601787" y="642918"/>
            <a:ext cx="5940425" cy="481696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a:xfrm>
            <a:off x="1571604" y="571480"/>
            <a:ext cx="5486400" cy="4114800"/>
          </a:xfrm>
        </p:spPr>
      </p:sp>
      <p:sp>
        <p:nvSpPr>
          <p:cNvPr id="4" name="Текст 3"/>
          <p:cNvSpPr>
            <a:spLocks noGrp="1"/>
          </p:cNvSpPr>
          <p:nvPr>
            <p:ph type="body" sz="half" idx="2"/>
          </p:nvPr>
        </p:nvSpPr>
        <p:spPr/>
        <p:txBody>
          <a:bodyPr>
            <a:normAutofit/>
          </a:bodyPr>
          <a:lstStyle/>
          <a:p>
            <a:pPr algn="ctr"/>
            <a:r>
              <a:rPr lang="ru-RU" sz="1800" b="1" dirty="0" smtClean="0"/>
              <a:t>КЛАССИКА ФАСАДОВ СОВРЕМЕННЫХ ЗДАНИЙ</a:t>
            </a:r>
            <a:endParaRPr lang="ru-RU" sz="1800" b="1" dirty="0"/>
          </a:p>
        </p:txBody>
      </p:sp>
      <p:pic>
        <p:nvPicPr>
          <p:cNvPr id="5" name="Рисунок 4" descr="ИХТИ"/>
          <p:cNvPicPr/>
          <p:nvPr/>
        </p:nvPicPr>
        <p:blipFill>
          <a:blip r:embed="rId2"/>
          <a:srcRect/>
          <a:stretch>
            <a:fillRect/>
          </a:stretch>
        </p:blipFill>
        <p:spPr bwMode="auto">
          <a:xfrm>
            <a:off x="1214414" y="214290"/>
            <a:ext cx="3500462" cy="2286016"/>
          </a:xfrm>
          <a:prstGeom prst="rect">
            <a:avLst/>
          </a:prstGeom>
          <a:noFill/>
          <a:ln w="9525">
            <a:noFill/>
            <a:miter lim="800000"/>
            <a:headEnd/>
            <a:tailEnd/>
          </a:ln>
        </p:spPr>
      </p:pic>
      <p:pic>
        <p:nvPicPr>
          <p:cNvPr id="6" name="Рисунок 5" descr="http://ivmk.net/_ivsad21.jpg"/>
          <p:cNvPicPr/>
          <p:nvPr/>
        </p:nvPicPr>
        <p:blipFill>
          <a:blip r:embed="rId3"/>
          <a:srcRect/>
          <a:stretch>
            <a:fillRect/>
          </a:stretch>
        </p:blipFill>
        <p:spPr bwMode="auto">
          <a:xfrm>
            <a:off x="1601787" y="2428868"/>
            <a:ext cx="5940425" cy="300039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ОСОБЕННОСТИ СОВРЕМЕННОЙ ВИЗУАЛЬНОЙ СРЕДЫ ГОРОДОВ</a:t>
            </a:r>
            <a:endParaRPr lang="ru-RU" dirty="0"/>
          </a:p>
        </p:txBody>
      </p:sp>
      <p:sp>
        <p:nvSpPr>
          <p:cNvPr id="3" name="Содержимое 2"/>
          <p:cNvSpPr>
            <a:spLocks noGrp="1"/>
          </p:cNvSpPr>
          <p:nvPr>
            <p:ph idx="1"/>
          </p:nvPr>
        </p:nvSpPr>
        <p:spPr/>
        <p:txBody>
          <a:bodyPr>
            <a:normAutofit/>
          </a:bodyPr>
          <a:lstStyle/>
          <a:p>
            <a:pPr>
              <a:buNone/>
            </a:pPr>
            <a:r>
              <a:rPr lang="ru-RU" dirty="0" smtClean="0"/>
              <a:t>    Современная архитектура ИЗМЕНЯЕТ визуальную среду города т.к.появилось огромное количество ГОМОГЕННЫХ И АГРЕССИВНЫХ ПОЛЕЙ. Всё это создаёт неблагоприятную визуальную среду, в которой не могут полноценно работать механизмы зрения.</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t>Основными загрязнителями визуальной среды являются гомогенные и агрессивные </a:t>
            </a:r>
            <a:br>
              <a:rPr lang="ru-RU" sz="2800" dirty="0" smtClean="0"/>
            </a:br>
            <a:r>
              <a:rPr lang="ru-RU" sz="2800" dirty="0" smtClean="0"/>
              <a:t>визуальные поля</a:t>
            </a:r>
            <a:endParaRPr lang="ru-RU" sz="2800" dirty="0"/>
          </a:p>
        </p:txBody>
      </p:sp>
      <p:sp>
        <p:nvSpPr>
          <p:cNvPr id="3" name="Содержимое 2"/>
          <p:cNvSpPr>
            <a:spLocks noGrp="1"/>
          </p:cNvSpPr>
          <p:nvPr>
            <p:ph idx="1"/>
          </p:nvPr>
        </p:nvSpPr>
        <p:spPr/>
        <p:txBody>
          <a:bodyPr/>
          <a:lstStyle/>
          <a:p>
            <a:r>
              <a:rPr lang="ru-RU" b="1" dirty="0" smtClean="0"/>
              <a:t>Гомогенными</a:t>
            </a:r>
            <a:r>
              <a:rPr lang="ru-RU" dirty="0" smtClean="0"/>
              <a:t> называются визуальные поля, на которых либо совсем нет видимых элементов, либо их очень мало.</a:t>
            </a:r>
          </a:p>
          <a:p>
            <a:r>
              <a:rPr lang="ru-RU" b="1" dirty="0" smtClean="0"/>
              <a:t>Агрессивным</a:t>
            </a:r>
            <a:r>
              <a:rPr lang="ru-RU" dirty="0" smtClean="0"/>
              <a:t> называется визуальное поле, состоящее из множества одинаковых элементов.</a:t>
            </a:r>
          </a:p>
          <a:p>
            <a:endParaRPr lang="ru-RU" dirty="0" smtClean="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2288" y="4800600"/>
            <a:ext cx="5486400" cy="557226"/>
          </a:xfrm>
        </p:spPr>
        <p:txBody>
          <a:bodyPr/>
          <a:lstStyle/>
          <a:p>
            <a:endParaRPr lang="ru-RU" dirty="0"/>
          </a:p>
        </p:txBody>
      </p:sp>
      <p:sp>
        <p:nvSpPr>
          <p:cNvPr id="6" name="Рисунок 5"/>
          <p:cNvSpPr>
            <a:spLocks noGrp="1"/>
          </p:cNvSpPr>
          <p:nvPr>
            <p:ph type="pic" idx="1"/>
          </p:nvPr>
        </p:nvSpPr>
        <p:spPr/>
      </p:sp>
      <p:sp>
        <p:nvSpPr>
          <p:cNvPr id="7" name="Текст 6"/>
          <p:cNvSpPr>
            <a:spLocks noGrp="1"/>
          </p:cNvSpPr>
          <p:nvPr>
            <p:ph type="body" sz="half" idx="2"/>
          </p:nvPr>
        </p:nvSpPr>
        <p:spPr>
          <a:xfrm>
            <a:off x="1792288" y="5715016"/>
            <a:ext cx="5486400" cy="457184"/>
          </a:xfrm>
        </p:spPr>
        <p:txBody>
          <a:bodyPr/>
          <a:lstStyle/>
          <a:p>
            <a:pPr algn="ctr"/>
            <a:r>
              <a:rPr lang="ru-RU" b="1" dirty="0" smtClean="0"/>
              <a:t>ГОМОГЕННЫЕ ПОЛЯ В ГОРОДЕ</a:t>
            </a:r>
            <a:endParaRPr lang="ru-RU" b="1" dirty="0"/>
          </a:p>
        </p:txBody>
      </p:sp>
      <p:pic>
        <p:nvPicPr>
          <p:cNvPr id="8" name="Рисунок 7" descr="http://green-city.su/wp-content/uploads/2017/12/%D0%B2%D0%B8%D0%B4%D0%B5%D0%BE%D1%8D%D0%BA%D0%BE%D0%BB%D0%BE%D0%B3%D0%B8%D1%8F13.jpg"/>
          <p:cNvPicPr/>
          <p:nvPr/>
        </p:nvPicPr>
        <p:blipFill>
          <a:blip r:embed="rId2"/>
          <a:srcRect/>
          <a:stretch>
            <a:fillRect/>
          </a:stretch>
        </p:blipFill>
        <p:spPr bwMode="auto">
          <a:xfrm>
            <a:off x="857224" y="428604"/>
            <a:ext cx="7524776" cy="492922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normAutofit/>
          </a:bodyPr>
          <a:lstStyle/>
          <a:p>
            <a:pPr algn="ctr"/>
            <a:r>
              <a:rPr lang="ru-RU" sz="1800" b="1" dirty="0" smtClean="0"/>
              <a:t>АГРЕССИВНЫЕ  ЭЛЕМЕНТЫ НА ФАСАДАХ ЗДАНИЙ</a:t>
            </a:r>
          </a:p>
          <a:p>
            <a:pPr algn="ctr"/>
            <a:endParaRPr lang="ru-RU" sz="1800" b="1" dirty="0"/>
          </a:p>
        </p:txBody>
      </p:sp>
      <p:pic>
        <p:nvPicPr>
          <p:cNvPr id="5" name="Рисунок 4" descr="http://green-city.su/wp-content/uploads/2017/12/%D0%B2%D0%B8%D0%B4%D0%B5%D0%BE%D1%8D%D0%BA%D0%BE%D0%BB%D0%BE%D0%B3%D0%B8%D1%8F4.jpg"/>
          <p:cNvPicPr/>
          <p:nvPr/>
        </p:nvPicPr>
        <p:blipFill>
          <a:blip r:embed="rId2"/>
          <a:srcRect/>
          <a:stretch>
            <a:fillRect/>
          </a:stretch>
        </p:blipFill>
        <p:spPr bwMode="auto">
          <a:xfrm>
            <a:off x="762000" y="47625"/>
            <a:ext cx="7620000" cy="531020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dirty="0" smtClean="0"/>
          </a:p>
          <a:p>
            <a:pPr algn="ctr"/>
            <a:r>
              <a:rPr lang="ru-RU" sz="1800" b="1" dirty="0" smtClean="0"/>
              <a:t>АГРЕССИВНЫЕ ВИЗУАЛЬНЫЕ ЭЛЕМЕНТЫ </a:t>
            </a:r>
            <a:endParaRPr lang="ru-RU" sz="1800" b="1" dirty="0"/>
          </a:p>
        </p:txBody>
      </p:sp>
      <p:pic>
        <p:nvPicPr>
          <p:cNvPr id="5" name="Рисунок 4" descr="http://green-city.su/wp-content/uploads/2017/12/%D0%B2%D0%B8%D0%B4%D0%B5%D0%BE%D1%8D%D0%BA%D0%BE%D0%BB%D0%BE%D0%B3%D0%B8%D1%8F7.jpg"/>
          <p:cNvPicPr/>
          <p:nvPr/>
        </p:nvPicPr>
        <p:blipFill>
          <a:blip r:embed="rId2"/>
          <a:srcRect/>
          <a:stretch>
            <a:fillRect/>
          </a:stretch>
        </p:blipFill>
        <p:spPr bwMode="auto">
          <a:xfrm>
            <a:off x="762000" y="571480"/>
            <a:ext cx="7620000" cy="507209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descr="http://green-city.su/wp-content/uploads/2017/12/%D0%B2%D0%B8%D0%B4%D0%B5%D0%BE%D1%8D%D0%BA%D0%BE%D0%BB%D0%BE%D0%B3%D0%B8%D1%8F8.jpg"/>
          <p:cNvPicPr/>
          <p:nvPr/>
        </p:nvPicPr>
        <p:blipFill>
          <a:blip r:embed="rId2"/>
          <a:srcRect/>
          <a:stretch>
            <a:fillRect/>
          </a:stretch>
        </p:blipFill>
        <p:spPr bwMode="auto">
          <a:xfrm>
            <a:off x="762000" y="576262"/>
            <a:ext cx="7620000" cy="57054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normAutofit/>
          </a:bodyPr>
          <a:lstStyle/>
          <a:p>
            <a:pPr algn="ctr"/>
            <a:r>
              <a:rPr lang="ru-RU" sz="1800" b="1" dirty="0" smtClean="0"/>
              <a:t>ТИПИЧНЫЕ ПРИМЕРЫ АГРЕССИВНОГО ВИДИМОГО ПОЛЯ</a:t>
            </a:r>
            <a:endParaRPr lang="ru-RU" sz="1800" b="1" dirty="0"/>
          </a:p>
        </p:txBody>
      </p:sp>
      <p:pic>
        <p:nvPicPr>
          <p:cNvPr id="5" name="Рисунок 4" descr="http://green-city.su/wp-content/uploads/2017/12/%D0%B2%D0%B8%D0%B4%D0%B5%D0%BE%D1%8D%D0%BA%D0%BE%D0%BB%D0%BE%D0%B3%D0%B8%D1%8F18.jpg"/>
          <p:cNvPicPr/>
          <p:nvPr/>
        </p:nvPicPr>
        <p:blipFill>
          <a:blip r:embed="rId2"/>
          <a:srcRect/>
          <a:stretch>
            <a:fillRect/>
          </a:stretch>
        </p:blipFill>
        <p:spPr bwMode="auto">
          <a:xfrm>
            <a:off x="1785918" y="357166"/>
            <a:ext cx="5500726" cy="3643338"/>
          </a:xfrm>
          <a:prstGeom prst="rect">
            <a:avLst/>
          </a:prstGeom>
          <a:noFill/>
          <a:ln w="9525">
            <a:noFill/>
            <a:miter lim="800000"/>
            <a:headEnd/>
            <a:tailEnd/>
          </a:ln>
        </p:spPr>
      </p:pic>
      <p:pic>
        <p:nvPicPr>
          <p:cNvPr id="6" name="Рисунок 5" descr="http://green-city.su/wp-content/uploads/2017/12/%D0%B2%D0%B8%D0%B4%D0%B5%D0%BE%D1%8D%D0%BA%D0%BE%D0%BB%D0%BE%D0%B3%D0%B8%D1%8F19.jpg"/>
          <p:cNvPicPr/>
          <p:nvPr/>
        </p:nvPicPr>
        <p:blipFill>
          <a:blip r:embed="rId3"/>
          <a:srcRect/>
          <a:stretch>
            <a:fillRect/>
          </a:stretch>
        </p:blipFill>
        <p:spPr bwMode="auto">
          <a:xfrm>
            <a:off x="1785918" y="3000372"/>
            <a:ext cx="5500726" cy="242889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normAutofit/>
          </a:bodyPr>
          <a:lstStyle/>
          <a:p>
            <a:pPr algn="ctr"/>
            <a:r>
              <a:rPr lang="ru-RU" sz="1600" b="1" dirty="0" smtClean="0"/>
              <a:t>ПРИМЕР ТИПИЧНОГО АГРЕССИВНОГО  ВИЗУАЛЬНОГО ПОЛЯ</a:t>
            </a:r>
          </a:p>
          <a:p>
            <a:pPr algn="ctr"/>
            <a:r>
              <a:rPr lang="ru-RU" sz="1600" b="1" dirty="0" smtClean="0"/>
              <a:t> СОВРЕМЕННОГО ГОРОДА</a:t>
            </a:r>
            <a:endParaRPr lang="ru-RU" sz="1600" b="1" dirty="0"/>
          </a:p>
        </p:txBody>
      </p:sp>
      <p:pic>
        <p:nvPicPr>
          <p:cNvPr id="5" name="Рисунок 4" descr="http://green-city.su/wp-content/uploads/2017/12/%D0%B2%D0%B8%D0%B4%D0%B5%D0%BE%D1%8D%D0%BA%D0%BE%D0%BB%D0%BE%D0%B3%D0%B8%D1%8F10.jpg"/>
          <p:cNvPicPr>
            <a:picLocks noGrp="1"/>
          </p:cNvPicPr>
          <p:nvPr>
            <p:ph type="pic" idx="1"/>
          </p:nvPr>
        </p:nvPicPr>
        <p:blipFill>
          <a:blip r:embed="rId2"/>
          <a:srcRect l="11417" r="11417"/>
          <a:stretch>
            <a:fillRect/>
          </a:stretch>
        </p:blipFill>
        <p:spPr bwMode="auto">
          <a:xfrm>
            <a:off x="1792288" y="612774"/>
            <a:ext cx="5486400" cy="467361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126</Words>
  <Application>Microsoft Office PowerPoint</Application>
  <PresentationFormat>Экран (4:3)</PresentationFormat>
  <Paragraphs>20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АГРЕССИВНЫЕ И ГОМОГЕННЫЕ  ВИЗУАЛЬНЫЕ ФАКТОРЫ ГОРОДСКОЙ СРЕДЫ </vt:lpstr>
      <vt:lpstr>ОСОБЕННОСТИ СОВРЕМЕННОЙ ВИЗУАЛЬНОЙ СРЕДЫ ГОРОДОВ</vt:lpstr>
      <vt:lpstr>Основными загрязнителями визуальной среды являются гомогенные и агрессивные  визуальные поля</vt:lpstr>
      <vt:lpstr>Слайд 4</vt:lpstr>
      <vt:lpstr>Слайд 5</vt:lpstr>
      <vt:lpstr>Слайд 6</vt:lpstr>
      <vt:lpstr>Слайд 7</vt:lpstr>
      <vt:lpstr>Слайд 8</vt:lpstr>
      <vt:lpstr>Слайд 9</vt:lpstr>
      <vt:lpstr>  «В различных явлениях могут присутствовать элементы симметрии, но они не являются необходимыми, для существования явлений необходимым является только отсутствие определенных элементов симметрии» Пьер Кюри     «Знание немногих принципов освобождает от знания многих фактов» Рене Декарт    Нарушение симметрий лежит в самой основе живых систем</vt:lpstr>
      <vt:lpstr>Слайд 11</vt:lpstr>
      <vt:lpstr>Слайд 12</vt:lpstr>
      <vt:lpstr>Слайд 13</vt:lpstr>
      <vt:lpstr>Слайд 14</vt:lpstr>
      <vt:lpstr>Слайд 15</vt:lpstr>
    </vt:vector>
  </TitlesOfParts>
  <Company>ИГТА</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АГРЕССИВНЫЕ ВИЗУАЛЬНЫЕ ФАКТОРЫ ГОРОДСКОЙ СРЕДЫ </dc:title>
  <dc:creator>ИГТА</dc:creator>
  <cp:lastModifiedBy>Пользователь Windows</cp:lastModifiedBy>
  <cp:revision>17</cp:revision>
  <dcterms:created xsi:type="dcterms:W3CDTF">2007-09-23T09:08:02Z</dcterms:created>
  <dcterms:modified xsi:type="dcterms:W3CDTF">2023-05-23T10:14:04Z</dcterms:modified>
</cp:coreProperties>
</file>