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5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Тема 1. Экономическая сущность и формы инвестиций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Инвестиции в западной экономической литературе рассматриваются в единстве двух аспектов: ресурсов (капитальных ценностей) и вложений (затрат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r>
              <a:rPr lang="ru-RU" dirty="0" err="1" smtClean="0"/>
              <a:t>Дж.М</a:t>
            </a:r>
            <a:r>
              <a:rPr lang="ru-RU" dirty="0"/>
              <a:t>. </a:t>
            </a:r>
            <a:r>
              <a:rPr lang="ru-RU" dirty="0" err="1" smtClean="0"/>
              <a:t>Кейнс</a:t>
            </a:r>
            <a:r>
              <a:rPr lang="ru-RU" dirty="0" smtClean="0"/>
              <a:t>: инвестиции </a:t>
            </a:r>
            <a:r>
              <a:rPr lang="ru-RU" dirty="0"/>
              <a:t>- это часть дохода за данный период, которая не была использована для потребления, текущий прирост ценностей капитального имущества в результате производительной деятельности данного периода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Н</a:t>
            </a:r>
            <a:r>
              <a:rPr lang="ru-RU" dirty="0"/>
              <a:t>. </a:t>
            </a:r>
            <a:r>
              <a:rPr lang="ru-RU" dirty="0" err="1" smtClean="0"/>
              <a:t>Мэнкью</a:t>
            </a:r>
            <a:r>
              <a:rPr lang="ru-RU" dirty="0" smtClean="0"/>
              <a:t>: инвестиции </a:t>
            </a:r>
            <a:r>
              <a:rPr lang="ru-RU" dirty="0"/>
              <a:t>- расходы на приобретение капитального оборудования, машин, недвижимости; приобретение товаров, которые должны в будущем произвести больше товаров и </a:t>
            </a:r>
            <a:r>
              <a:rPr lang="ru-RU" dirty="0" smtClean="0"/>
              <a:t>услуг.</a:t>
            </a:r>
          </a:p>
          <a:p>
            <a:pPr marL="0" indent="0">
              <a:buNone/>
            </a:pPr>
            <a:r>
              <a:rPr lang="ru-RU" dirty="0" smtClean="0"/>
              <a:t>У</a:t>
            </a:r>
            <a:r>
              <a:rPr lang="ru-RU" dirty="0"/>
              <a:t>. </a:t>
            </a:r>
            <a:r>
              <a:rPr lang="ru-RU" dirty="0" smtClean="0"/>
              <a:t>Шарп: </a:t>
            </a:r>
            <a:r>
              <a:rPr lang="ru-RU" dirty="0"/>
              <a:t>и</a:t>
            </a:r>
            <a:r>
              <a:rPr lang="ru-RU" dirty="0" smtClean="0"/>
              <a:t>нвестиции </a:t>
            </a:r>
            <a:r>
              <a:rPr lang="ru-RU" dirty="0"/>
              <a:t>– отказ от определенной ценности в настоящий момент за (возможно, неопределенную) ценность в </a:t>
            </a:r>
            <a:r>
              <a:rPr lang="ru-RU" dirty="0" smtClean="0"/>
              <a:t>будущем.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782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И.А. </a:t>
            </a:r>
            <a:r>
              <a:rPr lang="ru-RU" dirty="0" smtClean="0"/>
              <a:t>Бланк: инвестиции </a:t>
            </a:r>
            <a:r>
              <a:rPr lang="ru-RU" dirty="0"/>
              <a:t>предприятия представляют собой вложение капитала во всех его формах в различные объекты (инструменты) с целью получения прибыли, а также достижения иного экономического или внеэкономического эффекта, осуществление которого базируется на рыночных принципах и связано с факторами времени, риска, и </a:t>
            </a:r>
            <a:r>
              <a:rPr lang="ru-RU" dirty="0" smtClean="0"/>
              <a:t>ликвидности.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 smtClean="0"/>
              <a:t>Итог: </a:t>
            </a:r>
            <a:r>
              <a:rPr lang="ru-RU" sz="3400" b="1" dirty="0" smtClean="0"/>
              <a:t>ИНВЕСТИЦИИ</a:t>
            </a:r>
            <a:r>
              <a:rPr lang="ru-RU" dirty="0" smtClean="0"/>
              <a:t> </a:t>
            </a:r>
            <a:r>
              <a:rPr lang="ru-RU" dirty="0"/>
              <a:t>предприятия представляют собой вложение капитала во всех его формах в различные объекты (инструменты) с целью получения прибыли, а также достижения иного экономического или внеэкономического эффекта, осуществление которого базируется на рыночных принципах, выступает объектом управления, связано с внутриотраслевыми факторами времени, риска и ликвидности, подвержено прямому и косвенному регулированию со стороны  государства на началах гласности,  равноправия субъектов инвестиционной деятельности, защиты их прав и </a:t>
            </a:r>
            <a:r>
              <a:rPr lang="ru-RU" dirty="0" smtClean="0"/>
              <a:t>законности.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128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Alexsandr\Desktop\ЕЛЕНА РАБОТА\Акадения Народного Хозяйства\Инвестиции и инвестиционная деятельность\img9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064896" cy="55654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67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Alexsandr\Desktop\ЕЛЕНА РАБОТА\Акадения Народного Хозяйства\Инвестиции и инвестиционная деятельность\klassifikatsiya-vlozheniy3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88640"/>
            <a:ext cx="5256583" cy="64087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9309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435280" cy="640871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/>
              <a:t>По объектам вложения:</a:t>
            </a:r>
          </a:p>
          <a:p>
            <a:pPr marL="0" indent="0" fontAlgn="t">
              <a:buNone/>
            </a:pPr>
            <a:r>
              <a:rPr lang="ru-RU" dirty="0" smtClean="0"/>
              <a:t>1. Реальные инвестиции (</a:t>
            </a:r>
            <a:r>
              <a:rPr lang="ru-RU" dirty="0"/>
              <a:t>РИ) предполагают вложение денег в материальные и нематериальные объекты. Это могут быть как физические (техника, транспорт и прочее), так и нефизические (патенты) объекты. РИ подразделяются на эти виды:</a:t>
            </a:r>
          </a:p>
          <a:p>
            <a:pPr lvl="0" fontAlgn="t"/>
            <a:r>
              <a:rPr lang="ru-RU" dirty="0"/>
              <a:t>Вклад в увеличение эффективности производства компании. Функции этих инвестиций: снижение затрат на замену оборудования, модернизация.</a:t>
            </a:r>
          </a:p>
          <a:p>
            <a:pPr lvl="0" fontAlgn="t"/>
            <a:r>
              <a:rPr lang="ru-RU" dirty="0"/>
              <a:t>Вклад в увеличение производства. Функции: повышение объемов производства.</a:t>
            </a:r>
          </a:p>
          <a:p>
            <a:pPr lvl="0" fontAlgn="t"/>
            <a:r>
              <a:rPr lang="ru-RU" dirty="0"/>
              <a:t>Вклад в формирование нового производства. Это может быть также реконструкция.</a:t>
            </a:r>
          </a:p>
          <a:p>
            <a:pPr lvl="0" fontAlgn="t"/>
            <a:r>
              <a:rPr lang="ru-RU" dirty="0"/>
              <a:t>Инвестиции в другие фирмы.</a:t>
            </a:r>
          </a:p>
          <a:p>
            <a:pPr lvl="0" fontAlgn="t"/>
            <a:r>
              <a:rPr lang="ru-RU" dirty="0"/>
              <a:t>Вклады, необходимость которых связана с требованием государственных структур. Функции: обеспечение безопасности товара, соблюдение стандартов.</a:t>
            </a:r>
          </a:p>
          <a:p>
            <a:pPr fontAlgn="t"/>
            <a:r>
              <a:rPr lang="ru-RU" dirty="0"/>
              <a:t>Как правило, РИ являются долгосрочными. То есть прибыль от вклада можно получить только спустя год или спустя более длительное время.</a:t>
            </a:r>
          </a:p>
          <a:p>
            <a:pPr marL="0" indent="0" fontAlgn="t">
              <a:buNone/>
            </a:pPr>
            <a:r>
              <a:rPr lang="ru-RU" dirty="0" smtClean="0"/>
              <a:t>2. Финансовые инвестиции – </a:t>
            </a:r>
            <a:r>
              <a:rPr lang="ru-RU" dirty="0"/>
              <a:t>это вклад денег в финансовые инструменты: ценные бумаги, драгоценные металлы, валюта. ФИ подразделяются на эти разновидности:</a:t>
            </a:r>
          </a:p>
          <a:p>
            <a:pPr lvl="0" fontAlgn="t"/>
            <a:r>
              <a:rPr lang="ru-RU" b="1" dirty="0"/>
              <a:t>Частные.</a:t>
            </a:r>
            <a:r>
              <a:rPr lang="ru-RU" dirty="0"/>
              <a:t> Это инвестиции, выполняющиеся частными лицами.</a:t>
            </a:r>
          </a:p>
          <a:p>
            <a:pPr lvl="0" fontAlgn="t"/>
            <a:r>
              <a:rPr lang="ru-RU" b="1" dirty="0"/>
              <a:t>Государственные.</a:t>
            </a:r>
            <a:r>
              <a:rPr lang="ru-RU" dirty="0"/>
              <a:t> Это вклады местных или центральных органов управления или же предприятий, являющихся государственными.</a:t>
            </a:r>
          </a:p>
          <a:p>
            <a:pPr lvl="0" fontAlgn="t"/>
            <a:r>
              <a:rPr lang="ru-RU" b="1" dirty="0"/>
              <a:t>Иностранные.</a:t>
            </a:r>
            <a:r>
              <a:rPr lang="ru-RU" dirty="0"/>
              <a:t> Это инвестиции, которые делаются иностранными компаниями или государствами.</a:t>
            </a:r>
          </a:p>
          <a:p>
            <a:r>
              <a:rPr lang="ru-RU" b="1" dirty="0"/>
              <a:t>Совместные.</a:t>
            </a:r>
            <a:r>
              <a:rPr lang="ru-RU" dirty="0"/>
              <a:t> Это вклады, которые выполняются совместными усилиями частных лиц, государств, компаний.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8259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0000" lnSpcReduction="20000"/>
          </a:bodyPr>
          <a:lstStyle/>
          <a:p>
            <a:pPr marL="0" indent="0" fontAlgn="t">
              <a:buNone/>
            </a:pPr>
            <a:r>
              <a:rPr lang="ru-RU" b="1" dirty="0"/>
              <a:t>Инвестиции классифицируются в зависимости от характера участия:</a:t>
            </a:r>
          </a:p>
          <a:p>
            <a:pPr marL="0" lvl="0" indent="0" fontAlgn="t">
              <a:buNone/>
            </a:pPr>
            <a:r>
              <a:rPr lang="ru-RU" b="1" dirty="0" smtClean="0"/>
              <a:t>1. Прямые</a:t>
            </a:r>
            <a:r>
              <a:rPr lang="ru-RU" b="1" dirty="0"/>
              <a:t>.</a:t>
            </a:r>
            <a:r>
              <a:rPr lang="ru-RU" dirty="0"/>
              <a:t> Это инвестирование, в котором лицо принимает личное участие. Это может быть вклад средств в уставной капитал организации с целью получения или выгоды, или права управления.</a:t>
            </a:r>
          </a:p>
          <a:p>
            <a:pPr marL="0" lvl="0" indent="0" fontAlgn="t">
              <a:buNone/>
            </a:pPr>
            <a:r>
              <a:rPr lang="ru-RU" b="1" dirty="0" smtClean="0"/>
              <a:t>2. Косвенные</a:t>
            </a:r>
            <a:r>
              <a:rPr lang="ru-RU" b="1" dirty="0"/>
              <a:t>.</a:t>
            </a:r>
            <a:r>
              <a:rPr lang="ru-RU" dirty="0"/>
              <a:t> В этом случае предмет инвестирования подбирается не лично инвестором, а посредниками: консультантами, паевыми фондами.</a:t>
            </a:r>
          </a:p>
          <a:p>
            <a:pPr marL="0" indent="0" fontAlgn="t">
              <a:buNone/>
            </a:pPr>
            <a:r>
              <a:rPr lang="ru-RU" dirty="0"/>
              <a:t>Доля прямых инвестиций в мировом масштабе составляет 25%.</a:t>
            </a:r>
          </a:p>
          <a:p>
            <a:pPr marL="0" indent="0" fontAlgn="t">
              <a:buNone/>
            </a:pPr>
            <a:r>
              <a:rPr lang="ru-RU" b="1" dirty="0" smtClean="0"/>
              <a:t>Инвестиции </a:t>
            </a:r>
            <a:r>
              <a:rPr lang="ru-RU" b="1" dirty="0"/>
              <a:t>классифицируются в зависимости от срока вкладов:</a:t>
            </a:r>
          </a:p>
          <a:p>
            <a:pPr marL="0" lvl="0" indent="0" fontAlgn="t">
              <a:buNone/>
            </a:pPr>
            <a:r>
              <a:rPr lang="ru-RU" b="1" dirty="0" smtClean="0"/>
              <a:t>1. Краткосрочные</a:t>
            </a:r>
            <a:r>
              <a:rPr lang="ru-RU" b="1" dirty="0"/>
              <a:t>.</a:t>
            </a:r>
            <a:r>
              <a:rPr lang="ru-RU" dirty="0"/>
              <a:t> Деньги вкладываются в какой-либо проект на срок меньше года.</a:t>
            </a:r>
          </a:p>
          <a:p>
            <a:pPr marL="0" lvl="0" indent="0" fontAlgn="t">
              <a:buNone/>
            </a:pPr>
            <a:r>
              <a:rPr lang="ru-RU" b="1" dirty="0" smtClean="0"/>
              <a:t>2. Среднесрочные</a:t>
            </a:r>
            <a:r>
              <a:rPr lang="ru-RU" b="1" dirty="0"/>
              <a:t>.</a:t>
            </a:r>
            <a:r>
              <a:rPr lang="ru-RU" dirty="0"/>
              <a:t> Деньги вкладываются на срок, составляющий 1-5 лет.</a:t>
            </a:r>
          </a:p>
          <a:p>
            <a:pPr marL="0" lvl="0" indent="0" fontAlgn="t">
              <a:buNone/>
            </a:pPr>
            <a:r>
              <a:rPr lang="ru-RU" b="1" dirty="0" smtClean="0"/>
              <a:t>3. Долгосрочные</a:t>
            </a:r>
            <a:r>
              <a:rPr lang="ru-RU" b="1" dirty="0"/>
              <a:t>.</a:t>
            </a:r>
            <a:r>
              <a:rPr lang="ru-RU" dirty="0"/>
              <a:t> Деньги вкладываются на срок более 5 лет.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7874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</p:spPr>
        <p:txBody>
          <a:bodyPr>
            <a:normAutofit fontScale="55000" lnSpcReduction="20000"/>
          </a:bodyPr>
          <a:lstStyle/>
          <a:p>
            <a:pPr marL="0" indent="0" fontAlgn="t">
              <a:buNone/>
            </a:pPr>
            <a:r>
              <a:rPr lang="ru-RU" b="1" dirty="0"/>
              <a:t>В зависимости от их доходности</a:t>
            </a:r>
          </a:p>
          <a:p>
            <a:pPr marL="0" lvl="0" indent="0" fontAlgn="t">
              <a:buNone/>
            </a:pPr>
            <a:r>
              <a:rPr lang="ru-RU" b="1" dirty="0" smtClean="0"/>
              <a:t>Высокодоходные</a:t>
            </a:r>
            <a:r>
              <a:rPr lang="ru-RU" b="1" dirty="0"/>
              <a:t>.</a:t>
            </a:r>
            <a:r>
              <a:rPr lang="ru-RU" dirty="0"/>
              <a:t> Предполагает доходность выше среднего показателя.</a:t>
            </a:r>
          </a:p>
          <a:p>
            <a:pPr marL="0" lvl="0" indent="0" fontAlgn="t">
              <a:buNone/>
            </a:pPr>
            <a:r>
              <a:rPr lang="ru-RU" b="1" dirty="0" err="1"/>
              <a:t>Среднедоходные</a:t>
            </a:r>
            <a:r>
              <a:rPr lang="ru-RU" b="1" dirty="0"/>
              <a:t>.</a:t>
            </a:r>
            <a:r>
              <a:rPr lang="ru-RU" dirty="0"/>
              <a:t> Предполагаемый доход соответствуют среднему уровню.</a:t>
            </a:r>
          </a:p>
          <a:p>
            <a:pPr marL="0" lvl="0" indent="0" fontAlgn="t">
              <a:buNone/>
            </a:pPr>
            <a:r>
              <a:rPr lang="ru-RU" b="1" dirty="0"/>
              <a:t>Низкодоходные.</a:t>
            </a:r>
            <a:r>
              <a:rPr lang="ru-RU" dirty="0"/>
              <a:t> Доход ниже среднего уровня.</a:t>
            </a:r>
          </a:p>
          <a:p>
            <a:pPr marL="0" lvl="0" indent="0" fontAlgn="t">
              <a:buNone/>
            </a:pPr>
            <a:r>
              <a:rPr lang="ru-RU" b="1" dirty="0"/>
              <a:t>Бездоходные.</a:t>
            </a:r>
            <a:r>
              <a:rPr lang="ru-RU" dirty="0"/>
              <a:t> Не предполагают получение дохода. Выполняются с целью экологической и социальной пользы.</a:t>
            </a:r>
          </a:p>
          <a:p>
            <a:pPr marL="0" indent="0" fontAlgn="t">
              <a:buNone/>
            </a:pPr>
            <a:r>
              <a:rPr lang="ru-RU" dirty="0"/>
              <a:t>Чем выше доходность инвестиций, тем они более рискованные. Наиболее надежные вклады отличаются низкой доходностью.</a:t>
            </a:r>
          </a:p>
          <a:p>
            <a:pPr marL="0" indent="0" fontAlgn="t">
              <a:buNone/>
            </a:pPr>
            <a:r>
              <a:rPr lang="ru-RU" b="1" dirty="0"/>
              <a:t>В зависимости от степени риска</a:t>
            </a:r>
          </a:p>
          <a:p>
            <a:pPr marL="0" lvl="0" indent="0" fontAlgn="t">
              <a:buNone/>
            </a:pPr>
            <a:r>
              <a:rPr lang="ru-RU" b="1" dirty="0" err="1" smtClean="0"/>
              <a:t>Безрисковые</a:t>
            </a:r>
            <a:r>
              <a:rPr lang="ru-RU" b="1" dirty="0"/>
              <a:t>.</a:t>
            </a:r>
            <a:r>
              <a:rPr lang="ru-RU" dirty="0"/>
              <a:t> Риск отсутствует полностью. Инвестор гарантированно получит доход.</a:t>
            </a:r>
          </a:p>
          <a:p>
            <a:pPr marL="0" lvl="0" indent="0" fontAlgn="t">
              <a:buNone/>
            </a:pPr>
            <a:r>
              <a:rPr lang="ru-RU" b="1" dirty="0" err="1"/>
              <a:t>Низкорисковые</a:t>
            </a:r>
            <a:r>
              <a:rPr lang="ru-RU" b="1" dirty="0"/>
              <a:t>.</a:t>
            </a:r>
            <a:r>
              <a:rPr lang="ru-RU" dirty="0"/>
              <a:t> Риск ниже средних показателей.</a:t>
            </a:r>
          </a:p>
          <a:p>
            <a:pPr marL="0" lvl="0" indent="0" fontAlgn="t">
              <a:buNone/>
            </a:pPr>
            <a:r>
              <a:rPr lang="ru-RU" b="1" dirty="0" err="1"/>
              <a:t>Среднерисковые</a:t>
            </a:r>
            <a:r>
              <a:rPr lang="ru-RU" b="1" dirty="0"/>
              <a:t>.</a:t>
            </a:r>
            <a:r>
              <a:rPr lang="ru-RU" dirty="0"/>
              <a:t> Риск соответствует средним значениям по рынку.</a:t>
            </a:r>
          </a:p>
          <a:p>
            <a:pPr marL="0" lvl="0" indent="0" fontAlgn="t">
              <a:buNone/>
            </a:pPr>
            <a:r>
              <a:rPr lang="ru-RU" b="1" dirty="0" err="1"/>
              <a:t>Высокорисковые</a:t>
            </a:r>
            <a:r>
              <a:rPr lang="ru-RU" b="1" dirty="0"/>
              <a:t>.</a:t>
            </a:r>
            <a:r>
              <a:rPr lang="ru-RU" dirty="0"/>
              <a:t> Риск значительно превышает средние показатели.</a:t>
            </a:r>
          </a:p>
          <a:p>
            <a:pPr marL="0" indent="0" fontAlgn="t">
              <a:buNone/>
            </a:pPr>
            <a:r>
              <a:rPr lang="ru-RU" dirty="0"/>
              <a:t>К </a:t>
            </a:r>
            <a:r>
              <a:rPr lang="ru-RU" dirty="0" err="1"/>
              <a:t>безрисковым</a:t>
            </a:r>
            <a:r>
              <a:rPr lang="ru-RU" dirty="0"/>
              <a:t> и </a:t>
            </a:r>
            <a:r>
              <a:rPr lang="ru-RU" dirty="0" err="1"/>
              <a:t>низкорисковым</a:t>
            </a:r>
            <a:r>
              <a:rPr lang="ru-RU" dirty="0"/>
              <a:t> инвестициям можно отнести банковские вклады, покупку акций крупных предприятий. К </a:t>
            </a:r>
            <a:r>
              <a:rPr lang="ru-RU" dirty="0" err="1"/>
              <a:t>высокорисковому</a:t>
            </a:r>
            <a:r>
              <a:rPr lang="ru-RU" dirty="0"/>
              <a:t> виду относятся спекулятивные инвестиции.</a:t>
            </a:r>
          </a:p>
          <a:p>
            <a:pPr marL="0" indent="0" fontAlgn="t">
              <a:buNone/>
            </a:pPr>
            <a:r>
              <a:rPr lang="ru-RU" b="1" dirty="0"/>
              <a:t>В зависимости от показателей ликвидности</a:t>
            </a:r>
          </a:p>
          <a:p>
            <a:pPr marL="0" lvl="0" indent="0" fontAlgn="t">
              <a:buNone/>
            </a:pPr>
            <a:r>
              <a:rPr lang="ru-RU" b="1" dirty="0" smtClean="0"/>
              <a:t>Высоколиквидные</a:t>
            </a:r>
            <a:r>
              <a:rPr lang="ru-RU" b="1" dirty="0"/>
              <a:t>.</a:t>
            </a:r>
            <a:r>
              <a:rPr lang="ru-RU" dirty="0"/>
              <a:t> Данные инвестиции можно быстро обратить в деньги по рыночной стоимости.</a:t>
            </a:r>
          </a:p>
          <a:p>
            <a:pPr marL="0" lvl="0" indent="0" fontAlgn="t">
              <a:buNone/>
            </a:pPr>
            <a:r>
              <a:rPr lang="ru-RU" b="1" dirty="0" err="1"/>
              <a:t>Среднеликвидные</a:t>
            </a:r>
            <a:r>
              <a:rPr lang="ru-RU" b="1" dirty="0"/>
              <a:t>.</a:t>
            </a:r>
            <a:r>
              <a:rPr lang="ru-RU" dirty="0"/>
              <a:t> Это вклады, которые можно конвертировать в деньги без утраты их стоимости в течение 1-6 месяцев.</a:t>
            </a:r>
          </a:p>
          <a:p>
            <a:pPr marL="0" indent="0">
              <a:buNone/>
            </a:pPr>
            <a:r>
              <a:rPr lang="ru-RU" b="1" dirty="0" err="1"/>
              <a:t>Низколиквидные</a:t>
            </a:r>
            <a:r>
              <a:rPr lang="ru-RU" b="1" dirty="0"/>
              <a:t>.</a:t>
            </a:r>
            <a:r>
              <a:rPr lang="ru-RU" dirty="0"/>
              <a:t> Это те инвестиции, которые нельзя конвертировать в деньги самостоятельно.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861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62500" lnSpcReduction="20000"/>
          </a:bodyPr>
          <a:lstStyle/>
          <a:p>
            <a:pPr marL="0" indent="0" fontAlgn="t">
              <a:buNone/>
            </a:pPr>
            <a:r>
              <a:rPr lang="ru-RU" b="1" dirty="0"/>
              <a:t>В зависимости от направления применения капитала</a:t>
            </a:r>
          </a:p>
          <a:p>
            <a:pPr marL="0" lvl="0" indent="0" fontAlgn="t">
              <a:buNone/>
            </a:pPr>
            <a:r>
              <a:rPr lang="ru-RU" b="1" dirty="0" smtClean="0"/>
              <a:t>Первичные</a:t>
            </a:r>
            <a:r>
              <a:rPr lang="ru-RU" b="1" dirty="0"/>
              <a:t>.</a:t>
            </a:r>
            <a:r>
              <a:rPr lang="ru-RU" dirty="0"/>
              <a:t> Предполагают использование средств, аккумулированных из собственных финансов или займов.</a:t>
            </a:r>
          </a:p>
          <a:p>
            <a:pPr marL="0" lvl="0" indent="0" fontAlgn="t">
              <a:buNone/>
            </a:pPr>
            <a:r>
              <a:rPr lang="ru-RU" b="1" dirty="0"/>
              <a:t>Реинвестиции.</a:t>
            </a:r>
            <a:r>
              <a:rPr lang="ru-RU" dirty="0"/>
              <a:t> Предполагают вклад средств, которые появились от доходов ранее выполненной инвестиции.</a:t>
            </a:r>
          </a:p>
          <a:p>
            <a:pPr marL="0" lvl="0" indent="0" fontAlgn="t">
              <a:buNone/>
            </a:pPr>
            <a:r>
              <a:rPr lang="ru-RU" b="1" dirty="0" err="1"/>
              <a:t>Дезинвестиции</a:t>
            </a:r>
            <a:r>
              <a:rPr lang="ru-RU" b="1" dirty="0"/>
              <a:t>.</a:t>
            </a:r>
            <a:r>
              <a:rPr lang="ru-RU" dirty="0"/>
              <a:t> Это изъятие ранее вложенных средств из оборота. При этом средства не будут инвестироваться в дальнейшем.</a:t>
            </a:r>
          </a:p>
          <a:p>
            <a:pPr marL="0" indent="0" fontAlgn="t">
              <a:buNone/>
            </a:pPr>
            <a:r>
              <a:rPr lang="ru-RU" b="1" dirty="0" smtClean="0"/>
              <a:t>В </a:t>
            </a:r>
            <a:r>
              <a:rPr lang="ru-RU" b="1" dirty="0"/>
              <a:t>зависимости от совместимости</a:t>
            </a:r>
          </a:p>
          <a:p>
            <a:pPr marL="0" lvl="0" indent="0" fontAlgn="t">
              <a:buNone/>
            </a:pPr>
            <a:r>
              <a:rPr lang="ru-RU" b="1" dirty="0" smtClean="0"/>
              <a:t>Взаимозависимые</a:t>
            </a:r>
            <a:r>
              <a:rPr lang="ru-RU" b="1" dirty="0"/>
              <a:t>.</a:t>
            </a:r>
            <a:r>
              <a:rPr lang="ru-RU" dirty="0"/>
              <a:t> Порядок вкладов определяется очередностью и зависит от состояния прежних объектов инвестиции.</a:t>
            </a:r>
          </a:p>
          <a:p>
            <a:pPr marL="0" lvl="0" indent="0" fontAlgn="t">
              <a:buNone/>
            </a:pPr>
            <a:r>
              <a:rPr lang="ru-RU" b="1" dirty="0"/>
              <a:t>Независимые.</a:t>
            </a:r>
            <a:r>
              <a:rPr lang="ru-RU" dirty="0"/>
              <a:t> Средства вкладываются в автономные объекты, которые не зависят от прочих объектов инвестирования.</a:t>
            </a:r>
          </a:p>
          <a:p>
            <a:pPr marL="0" lvl="0" indent="0" fontAlgn="t">
              <a:buNone/>
            </a:pPr>
            <a:r>
              <a:rPr lang="ru-RU" b="1" dirty="0"/>
              <a:t>Взаимоисключающие.</a:t>
            </a:r>
            <a:r>
              <a:rPr lang="ru-RU" dirty="0"/>
              <a:t> Это вклады с похожими характеристиками.</a:t>
            </a:r>
          </a:p>
          <a:p>
            <a:pPr marL="0" indent="0" fontAlgn="t">
              <a:buNone/>
            </a:pPr>
            <a:r>
              <a:rPr lang="ru-RU" b="1" dirty="0" smtClean="0"/>
              <a:t>В </a:t>
            </a:r>
            <a:r>
              <a:rPr lang="ru-RU" b="1" dirty="0"/>
              <a:t>зависимости от предмета вклада</a:t>
            </a:r>
          </a:p>
          <a:p>
            <a:pPr lvl="0" fontAlgn="t"/>
            <a:r>
              <a:rPr lang="ru-RU" dirty="0" smtClean="0"/>
              <a:t>Физические </a:t>
            </a:r>
            <a:r>
              <a:rPr lang="ru-RU" dirty="0"/>
              <a:t>активы.</a:t>
            </a:r>
          </a:p>
          <a:p>
            <a:pPr lvl="0" fontAlgn="t"/>
            <a:r>
              <a:rPr lang="ru-RU" dirty="0"/>
              <a:t>Нематериальные активы (к примеру, право пользования).</a:t>
            </a:r>
          </a:p>
          <a:p>
            <a:pPr lvl="0" fontAlgn="t"/>
            <a:r>
              <a:rPr lang="ru-RU" dirty="0"/>
              <a:t>Инновационные инвестиции (к примеру, вклад средств в обучающие системы).</a:t>
            </a:r>
          </a:p>
          <a:p>
            <a:pPr lvl="0" fontAlgn="t"/>
            <a:r>
              <a:rPr lang="ru-RU" dirty="0"/>
              <a:t>Нетто-инвестиции (покупка новой компании).</a:t>
            </a:r>
          </a:p>
          <a:p>
            <a:pPr lvl="0" fontAlgn="t"/>
            <a:r>
              <a:rPr lang="ru-RU" dirty="0"/>
              <a:t>Брутто-инвестиции (покупка новых средств </a:t>
            </a:r>
            <a:r>
              <a:rPr lang="ru-RU"/>
              <a:t>производства</a:t>
            </a:r>
            <a:r>
              <a:rPr lang="ru-RU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3037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354</Words>
  <Application>Microsoft Office PowerPoint</Application>
  <PresentationFormat>Экран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Тема 1. Экономическая сущность и формы инвестиций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Экономическая сущность и формы инвестиций</dc:title>
  <dc:creator>Alexsandr</dc:creator>
  <cp:lastModifiedBy>Alexsandr</cp:lastModifiedBy>
  <cp:revision>8</cp:revision>
  <dcterms:created xsi:type="dcterms:W3CDTF">2021-09-18T12:08:15Z</dcterms:created>
  <dcterms:modified xsi:type="dcterms:W3CDTF">2021-09-18T12:20:38Z</dcterms:modified>
</cp:coreProperties>
</file>