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0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BF72-F47D-4ED4-B9E3-2E529ACE38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F9C3-FA7B-4D97-B07D-1619DE0C5C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ФУНКЦИОНАЛЬНОЕ ЗОНИРОВАНИЕ ГОРОДА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жилая </a:t>
            </a:r>
            <a:r>
              <a:rPr lang="ru-RU" b="1" dirty="0"/>
              <a:t>зона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общественно-деловая </a:t>
            </a:r>
            <a:r>
              <a:rPr lang="ru-RU" b="1" dirty="0"/>
              <a:t>зона</a:t>
            </a:r>
            <a:r>
              <a:rPr lang="ru-RU" dirty="0"/>
              <a:t>;</a:t>
            </a:r>
          </a:p>
          <a:p>
            <a:pPr lvl="0"/>
            <a:r>
              <a:rPr lang="ru-RU" b="1" dirty="0"/>
              <a:t>зона</a:t>
            </a:r>
            <a:r>
              <a:rPr lang="ru-RU" dirty="0"/>
              <a:t> рекреационного назначения;</a:t>
            </a:r>
          </a:p>
          <a:p>
            <a:pPr lvl="0"/>
            <a:r>
              <a:rPr lang="ru-RU" b="1" dirty="0"/>
              <a:t>зона</a:t>
            </a:r>
            <a:r>
              <a:rPr lang="ru-RU" dirty="0"/>
              <a:t> производственной, инженерной и транспортной инфраструктур;</a:t>
            </a:r>
          </a:p>
          <a:p>
            <a:pPr lvl="0"/>
            <a:r>
              <a:rPr lang="ru-RU" b="1" dirty="0"/>
              <a:t>зона</a:t>
            </a:r>
            <a:r>
              <a:rPr lang="ru-RU" dirty="0"/>
              <a:t> специального назначения.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 землепользования и застройки города Ивано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7867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/>
              <a:t>Памятники истории и культуры г Кострома</a:t>
            </a:r>
          </a:p>
        </p:txBody>
      </p:sp>
      <p:pic>
        <p:nvPicPr>
          <p:cNvPr id="4" name="Содержимое 3" descr="Памятники истории и культуры города Костромы | Kostrom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721523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Для эффективного и упорядоченного взаимодействия функциональных зон в них выделяются </a:t>
            </a:r>
            <a:r>
              <a:rPr lang="ru-RU" sz="2700" b="1" dirty="0" err="1" smtClean="0"/>
              <a:t>подзоны</a:t>
            </a:r>
            <a:r>
              <a:rPr lang="ru-RU" sz="2700" b="1" dirty="0" smtClean="0"/>
              <a:t>:</a:t>
            </a:r>
            <a:br>
              <a:rPr lang="ru-RU" sz="2700" b="1" dirty="0" smtClean="0"/>
            </a:br>
            <a:r>
              <a:rPr lang="ru-RU" sz="2700" b="1" dirty="0" smtClean="0"/>
              <a:t>( на примере Новороссийска)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Жилая </a:t>
            </a:r>
            <a:r>
              <a:rPr lang="ru-RU" dirty="0"/>
              <a:t>зона:</a:t>
            </a:r>
          </a:p>
          <a:p>
            <a:pPr lvl="1"/>
            <a:r>
              <a:rPr lang="ru-RU" dirty="0"/>
              <a:t>зона низкоплотной малоэтажной жилой застройки (плотность 25-50 чел/га);</a:t>
            </a:r>
          </a:p>
          <a:p>
            <a:pPr lvl="1"/>
            <a:r>
              <a:rPr lang="ru-RU" dirty="0"/>
              <a:t>зона малоэтажной жилой застройки (плотность 50-150 чел/га);</a:t>
            </a:r>
          </a:p>
          <a:p>
            <a:pPr lvl="1"/>
            <a:r>
              <a:rPr lang="ru-RU" dirty="0"/>
              <a:t>зона плотной и высокоплотной, средне- и многоэтажной жилой застройки (плотность 150-450 чел/га);</a:t>
            </a:r>
          </a:p>
          <a:p>
            <a:pPr lvl="1"/>
            <a:r>
              <a:rPr lang="ru-RU" dirty="0"/>
              <a:t>зона рекреационного жилья.</a:t>
            </a:r>
          </a:p>
          <a:p>
            <a:r>
              <a:rPr lang="ru-RU" dirty="0"/>
              <a:t>Общественно-деловая зона:</a:t>
            </a:r>
          </a:p>
          <a:p>
            <a:pPr lvl="1"/>
            <a:r>
              <a:rPr lang="ru-RU" dirty="0"/>
              <a:t>зона делового, общественного и коммерческого назначения;</a:t>
            </a:r>
          </a:p>
          <a:p>
            <a:pPr lvl="1"/>
            <a:r>
              <a:rPr lang="ru-RU" dirty="0"/>
              <a:t>зона многофункционального использования с высокой степенью озеленения и соблюдением экологического равновесия на прилегающих территориях;</a:t>
            </a:r>
          </a:p>
          <a:p>
            <a:pPr lvl="1"/>
            <a:r>
              <a:rPr lang="ru-RU" dirty="0"/>
              <a:t>зона размещения объектов образования и здравоохранения.</a:t>
            </a:r>
          </a:p>
          <a:p>
            <a:r>
              <a:rPr lang="ru-RU" dirty="0"/>
              <a:t>Зона рекреационного назначения:</a:t>
            </a:r>
          </a:p>
          <a:p>
            <a:pPr lvl="1"/>
            <a:r>
              <a:rPr lang="ru-RU" dirty="0"/>
              <a:t>зона курортных учреждений с нормативной плотностью (75-140 м2/чел.);</a:t>
            </a:r>
          </a:p>
          <a:p>
            <a:pPr lvl="1"/>
            <a:r>
              <a:rPr lang="ru-RU" dirty="0"/>
              <a:t>зона курортных учреждений с пониженной плотностью (500 м2/чел.);</a:t>
            </a:r>
          </a:p>
          <a:p>
            <a:pPr lvl="1"/>
            <a:r>
              <a:rPr lang="ru-RU" dirty="0"/>
              <a:t>зона пляжей;</a:t>
            </a:r>
          </a:p>
          <a:p>
            <a:pPr lvl="1"/>
            <a:r>
              <a:rPr lang="ru-RU" dirty="0"/>
              <a:t>зона общественных пространств и зеленых насаждений общего пользования, в том числе объектов спортивного назначения и </a:t>
            </a:r>
            <a:r>
              <a:rPr lang="ru-RU" dirty="0" err="1"/>
              <a:t>гольфполей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зона лесных территорий и лесопарков.</a:t>
            </a:r>
          </a:p>
          <a:p>
            <a:r>
              <a:rPr lang="ru-RU" dirty="0"/>
              <a:t>Зона производственной, инженерной и транспортной инфраструктур:</a:t>
            </a:r>
          </a:p>
          <a:p>
            <a:pPr lvl="1"/>
            <a:r>
              <a:rPr lang="ru-RU" dirty="0"/>
              <a:t>зона размещения производственных объектов, объектов </a:t>
            </a:r>
            <a:r>
              <a:rPr lang="ru-RU" dirty="0" err="1"/>
              <a:t>агро-промышленного</a:t>
            </a:r>
            <a:r>
              <a:rPr lang="ru-RU" dirty="0"/>
              <a:t> комплекса и объектов коммунально-складского назначения;</a:t>
            </a:r>
          </a:p>
          <a:p>
            <a:pPr lvl="1"/>
            <a:r>
              <a:rPr lang="ru-RU" dirty="0"/>
              <a:t>зона объектов транспортной инфраструктуры;</a:t>
            </a:r>
          </a:p>
          <a:p>
            <a:pPr lvl="1"/>
            <a:r>
              <a:rPr lang="ru-RU" dirty="0"/>
              <a:t>зона размещения объектов придорожного сервиса и торговли;</a:t>
            </a:r>
          </a:p>
          <a:p>
            <a:pPr lvl="1"/>
            <a:r>
              <a:rPr lang="ru-RU" dirty="0"/>
              <a:t>зона </a:t>
            </a:r>
            <a:r>
              <a:rPr lang="ru-RU" dirty="0" err="1"/>
              <a:t>логистических</a:t>
            </a:r>
            <a:r>
              <a:rPr lang="ru-RU" dirty="0"/>
              <a:t> центров;</a:t>
            </a:r>
          </a:p>
          <a:p>
            <a:pPr lvl="1"/>
            <a:r>
              <a:rPr lang="ru-RU" dirty="0"/>
              <a:t>зона многофункционального использования;</a:t>
            </a:r>
          </a:p>
          <a:p>
            <a:pPr lvl="1"/>
            <a:r>
              <a:rPr lang="ru-RU" dirty="0"/>
              <a:t>портовая зона.</a:t>
            </a:r>
          </a:p>
          <a:p>
            <a:r>
              <a:rPr lang="ru-RU" dirty="0"/>
              <a:t>Зона специального назначения:</a:t>
            </a:r>
          </a:p>
          <a:p>
            <a:pPr lvl="1"/>
            <a:r>
              <a:rPr lang="ru-RU" dirty="0"/>
              <a:t>зона кладбищ;</a:t>
            </a:r>
          </a:p>
          <a:p>
            <a:pPr lvl="1"/>
            <a:r>
              <a:rPr lang="ru-RU" dirty="0"/>
              <a:t>санитарно-защитная зона;</a:t>
            </a:r>
          </a:p>
          <a:p>
            <a:pPr lvl="1"/>
            <a:r>
              <a:rPr lang="ru-RU" dirty="0"/>
              <a:t>иные зоны специального назначения.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Жилая зона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Жилая зона предназначена для организации благоприятной и безопасной среды проживания населения, отвечающей его социальным, культурным, бытовым и другим потребностям.</a:t>
            </a:r>
          </a:p>
          <a:p>
            <a:r>
              <a:rPr lang="ru-RU" dirty="0"/>
              <a:t>В жилых зонах допускается размещение отдельно стоящих, встроенных или пристроенных объектов социального и коммунально-бытового назначения, объектов здравоохранения, объектов дошкольного, начального общего и среднего (полного) общего образования, культовых зданий, стоянок автомобильного транспорта, гаражей, объектов, связанных с проживанием граждан и не оказывающих негативного воздействия на окружающую среду. В состав жилых зон могут включаться также территории, предназначенные для ведения садоводства и дачного хозяйства.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Общественно-деловая зона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Общественно-деловая зона предназначена для размещения объектов здравоохранения, культуры, торговли, общественного питания, социального и коммунально-бытового назначения, предпринимательской деятельности, объектов среднего и высшего профессионального образования, административных, культовых зданий, стоянок автомобильного транспорта, объектов делового, финансового назначения, иных объектов, связанных с обеспечением жизнедеятельности постоянного и временного населения.</a:t>
            </a:r>
          </a:p>
          <a:p>
            <a:r>
              <a:rPr lang="ru-RU" dirty="0"/>
              <a:t>В состав объектов капитального строительства, разрешенных для размещения в общественно-деловых зонах, могут включаться жилые дома, гостиницы, подземные или многоэтажные гаражи, предприятия индустрии развлечений при отсутствии ограничений на их размещение.</a:t>
            </a:r>
          </a:p>
          <a:p>
            <a:r>
              <a:rPr lang="ru-RU" dirty="0"/>
              <a:t>В общественно-деловой зоне формируется система взаимосвязанных общественных пространств (главные улицы, площади, набережные, пешеходные зоны), составляющая ядро </a:t>
            </a:r>
            <a:r>
              <a:rPr lang="ru-RU" dirty="0" smtClean="0"/>
              <a:t>центра города.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рекреационного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Зона рекреационного назначения представляет собой участки территории в пределах и вне границ населённых пунктов, предназначенные для организации массового отдыха населения, туризма, занятий физической культурой и спортом, курортные учреждения, а также для улучшения экологической обстановки и включает парки, сады, городские леса, лесопарки, пляжи, водоёмы и иные объекты, используемые в рекреационных целях и формирующие систему открытых пространств населенных пунктов.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Зона производственной, инженерной и транспортной инфраструктур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Основной </a:t>
            </a:r>
            <a:r>
              <a:rPr lang="ru-RU" dirty="0"/>
              <a:t>задачей данной функциональной зоны является обеспечение жизнедеятельности городского округа и размещение производственных, складских, коммунальных, транспортных объектов, сооружений инженерного обеспечения, в соответствии с требованиями технических регламентов.</a:t>
            </a:r>
          </a:p>
          <a:p>
            <a:r>
              <a:rPr lang="ru-RU" dirty="0"/>
              <a:t>Проектом предусматривается компактное размещение объектов и составных частей данной функциональной зоны и расположение их вблизи основных транспортных магистралей на достаточном удалении от жилых и рекреационных территорий.</a:t>
            </a:r>
          </a:p>
          <a:p>
            <a:r>
              <a:rPr lang="ru-RU" dirty="0" smtClean="0"/>
              <a:t>Размещение </a:t>
            </a:r>
            <a:r>
              <a:rPr lang="ru-RU" dirty="0"/>
              <a:t>производственных, складских, коммунальных объектов, сконцентрировано, в основном, в северо-восточной части города Новороссийск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Зона размещения линейных объектов транспортной инфраструктуры представляет собой совокупность территорий, предусмотренных для размещения объектов автомобильного и трубопроводного транспорта.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специального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состав зон специального назначения включаются зоны, занятые кладбищами, зелёными насаждениями специального назначения, объектами размещения отходов потребления и иными объектами, размещение которых может быть обеспечено только путем выделения указанных зон и недопустимо в других территориальных зонах.</a:t>
            </a:r>
          </a:p>
          <a:p>
            <a:r>
              <a:rPr lang="ru-RU" dirty="0" smtClean="0"/>
              <a:t>Санитарно-защитная </a:t>
            </a:r>
            <a:r>
              <a:rPr lang="ru-RU" dirty="0"/>
              <a:t>зона - обязательный элементом любого объекта, который является источником воздействия на среду обитания и здоровье человека. Санитарно-защитная зона утверждается в установленном порядке в соответствии с законодательством Российской Федерации при наличии санитарно-эпидемиологического заключения о соответствии санитарным нормам и правилам.</a:t>
            </a:r>
          </a:p>
          <a:p>
            <a:r>
              <a:rPr lang="ru-RU" dirty="0"/>
              <a:t>В данном проекте предусмотрены мероприятия по постепенному выносу на нормативное расстояние от застройки предприятий, оказывающих негативное воздействие на окружающую среду. Высвободившиеся территории подлежат обязательному озеленению </a:t>
            </a:r>
            <a:r>
              <a:rPr lang="ru-RU" dirty="0" err="1"/>
              <a:t>густокронными</a:t>
            </a:r>
            <a:r>
              <a:rPr lang="ru-RU" dirty="0"/>
              <a:t> породами деревьев, обладающих </a:t>
            </a:r>
            <a:r>
              <a:rPr lang="ru-RU" dirty="0" err="1"/>
              <a:t>фитонцидными</a:t>
            </a:r>
            <a:r>
              <a:rPr lang="ru-RU" dirty="0"/>
              <a:t> свойствами. При невозможности переноса объектов предлагается перепрофилирование или модернизация таких производств для обеспечения нормативных санитарно-защитных разрывов.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Функциональное зонирование города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/>
              <a:t>Основными целями функционального зонирования, утверждаемого в данном генеральном плане, являются:</a:t>
            </a:r>
            <a:endParaRPr lang="ru-RU" sz="5600" dirty="0"/>
          </a:p>
          <a:p>
            <a:r>
              <a:rPr lang="ru-RU" sz="5600" dirty="0"/>
              <a:t>установление назначений и видов использования территорий поселения;</a:t>
            </a:r>
          </a:p>
          <a:p>
            <a:r>
              <a:rPr lang="ru-RU" sz="5600" dirty="0"/>
              <a:t>подготовка основы для разработки нормативного правового акта – правил землепользования и застройки, включающих градостроительное зонирование и установление градостроительных регламентов для территориальных зон;</a:t>
            </a:r>
          </a:p>
          <a:p>
            <a:r>
              <a:rPr lang="ru-RU" sz="5600" dirty="0"/>
              <a:t>выявление территориальных ресурсов и оптимальной </a:t>
            </a:r>
            <a:r>
              <a:rPr lang="ru-RU" sz="5600" dirty="0" err="1"/>
              <a:t>инвестиционно</a:t>
            </a:r>
            <a:r>
              <a:rPr lang="ru-RU" sz="5600" dirty="0"/>
              <a:t>- строительной стратегии развития городского округа, основанных на эффективном градостроительном использовании территории.</a:t>
            </a:r>
          </a:p>
          <a:p>
            <a:r>
              <a:rPr lang="ru-RU" sz="5600" b="1" dirty="0"/>
              <a:t>Основаниями для проведения функционального зонирования являются:</a:t>
            </a:r>
            <a:endParaRPr lang="ru-RU" sz="5600" dirty="0"/>
          </a:p>
          <a:p>
            <a:r>
              <a:rPr lang="ru-RU" sz="5600" dirty="0"/>
              <a:t>комплексный градостроительный анализ территории и оценка системы планировочных условий, в том числе ограничений по развитию территории;</a:t>
            </a:r>
          </a:p>
          <a:p>
            <a:r>
              <a:rPr lang="ru-RU" sz="5600" dirty="0"/>
              <a:t>экономические предпосылки развития городского округа;</a:t>
            </a:r>
          </a:p>
          <a:p>
            <a:r>
              <a:rPr lang="ru-RU" sz="5600" dirty="0"/>
              <a:t>проектная, планировочная организация территории городского округа.</a:t>
            </a:r>
          </a:p>
          <a:p>
            <a:r>
              <a:rPr lang="ru-RU" sz="5600" b="1" dirty="0"/>
              <a:t>Функциональное зонирование территории муниципального образования:</a:t>
            </a:r>
            <a:endParaRPr lang="ru-RU" sz="5600" dirty="0"/>
          </a:p>
          <a:p>
            <a:r>
              <a:rPr lang="ru-RU" sz="5600" dirty="0" smtClean="0"/>
              <a:t>Выполняется  </a:t>
            </a:r>
            <a:r>
              <a:rPr lang="ru-RU" sz="5600" dirty="0"/>
              <a:t>в соответствии с действующими законодательными и нормативными </a:t>
            </a:r>
            <a:r>
              <a:rPr lang="ru-RU" sz="5600" dirty="0" smtClean="0"/>
              <a:t>актами (</a:t>
            </a:r>
            <a:r>
              <a:rPr lang="ru-RU" sz="6000" dirty="0" smtClean="0"/>
              <a:t>Градостроительный кодекс Российской Федерации 22 12 2004</a:t>
            </a:r>
            <a:endParaRPr lang="ru-RU" sz="9600" dirty="0" smtClean="0"/>
          </a:p>
          <a:p>
            <a:r>
              <a:rPr lang="ru-RU" sz="5600" smtClean="0"/>
              <a:t>поддерживает </a:t>
            </a:r>
            <a:r>
              <a:rPr lang="ru-RU" sz="5600" dirty="0"/>
              <a:t>планировочную структуру, максимально отвечающую нуждам развития населенных пунктов и охраны окружающей среды;</a:t>
            </a:r>
          </a:p>
          <a:p>
            <a:r>
              <a:rPr lang="ru-RU" sz="5600" dirty="0"/>
              <a:t>предусматривает территориальное развитие производственной и жилой зоны;</a:t>
            </a:r>
          </a:p>
          <a:p>
            <a:r>
              <a:rPr lang="ru-RU" sz="5600" dirty="0"/>
              <a:t>направлено на создание условий для развития инженерной и транспортной инфраструктуры, способной обеспечить растущие потребности в данных сферах;</a:t>
            </a:r>
          </a:p>
          <a:p>
            <a:r>
              <a:rPr lang="ru-RU" sz="5600" dirty="0"/>
              <a:t>устанавливает функциональные зоны и входящие в них функциональные </a:t>
            </a:r>
            <a:r>
              <a:rPr lang="ru-RU" sz="5600" dirty="0" err="1"/>
              <a:t>подзоны</a:t>
            </a:r>
            <a:r>
              <a:rPr lang="ru-RU" sz="5600" dirty="0"/>
              <a:t> с определением границ и особенностей функционального назначения каждой из них;</a:t>
            </a:r>
          </a:p>
          <a:p>
            <a:r>
              <a:rPr lang="ru-RU" sz="5600" dirty="0"/>
              <a:t>содержит характеристику планируемого развития функциональных зон и </a:t>
            </a:r>
            <a:r>
              <a:rPr lang="ru-RU" sz="5600" dirty="0" err="1"/>
              <a:t>подзон</a:t>
            </a:r>
            <a:r>
              <a:rPr lang="ru-RU" sz="5600" dirty="0"/>
              <a:t> с определением функционального использования земельных участков и объектов капитального строительства на территории указанных зон, рекомендации для установления видов разрешенного использования в правилах землепользования и застройки муниципального образования </a:t>
            </a:r>
            <a:r>
              <a:rPr lang="ru-RU" sz="5600" dirty="0" smtClean="0"/>
              <a:t>города.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Зоны и каркасы. В Перми прошли обсуждения новой редакции Генерального плана  город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967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ФУНКЦИОНАЛЬНОЕ ЗОНИРОВАНИЕ ГОРОДА</vt:lpstr>
      <vt:lpstr>Для эффективного и упорядоченного взаимодействия функциональных зон в них выделяются подзоны: ( на примере Новороссийска) </vt:lpstr>
      <vt:lpstr>Жилая зона</vt:lpstr>
      <vt:lpstr>Общественно-деловая зона</vt:lpstr>
      <vt:lpstr>Зона рекреационного назначения</vt:lpstr>
      <vt:lpstr>Зона производственной, инженерной и транспортной инфраструктур </vt:lpstr>
      <vt:lpstr>зона специального назначения</vt:lpstr>
      <vt:lpstr>Функциональное зонирование города</vt:lpstr>
      <vt:lpstr>Слайд 9</vt:lpstr>
      <vt:lpstr>Слайд 10</vt:lpstr>
      <vt:lpstr>Памятники истории и культуры г Кострома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2023-02-17T10:50:05Z</dcterms:created>
  <dcterms:modified xsi:type="dcterms:W3CDTF">2023-02-17T11:28:36Z</dcterms:modified>
</cp:coreProperties>
</file>