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4" r:id="rId9"/>
    <p:sldId id="265" r:id="rId10"/>
    <p:sldId id="263"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8E806"/>
    <a:srgbClr val="0077D0"/>
    <a:srgbClr val="300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ru-RU" smtClean="0"/>
              <a:t>Образец заголовка</a:t>
            </a:r>
            <a:endParaRPr kumimoji="0" lang="en-US"/>
          </a:p>
        </p:txBody>
      </p:sp>
      <p:sp>
        <p:nvSpPr>
          <p:cNvPr id="28" name="Дата 27"/>
          <p:cNvSpPr>
            <a:spLocks noGrp="1"/>
          </p:cNvSpPr>
          <p:nvPr>
            <p:ph type="dt" sz="half" idx="10"/>
          </p:nvPr>
        </p:nvSpPr>
        <p:spPr/>
        <p:txBody>
          <a:bodyPr/>
          <a:lstStyle/>
          <a:p>
            <a:fld id="{FAB9E508-C0E1-4269-92ED-E12FF61E954D}" type="datetimeFigureOut">
              <a:rPr lang="ru-RU" smtClean="0"/>
              <a:t>08.06.2020</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a:lstStyle/>
          <a:p>
            <a:fld id="{44B2BFE4-BD6D-4B54-8298-78CAD9E45899}" type="slidenum">
              <a:rPr lang="ru-RU" smtClean="0"/>
              <a:t>‹#›</a:t>
            </a:fld>
            <a:endParaRPr lang="ru-RU"/>
          </a:p>
        </p:txBody>
      </p:sp>
      <p:sp>
        <p:nvSpPr>
          <p:cNvPr id="9" name="Подзаголовок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AB9E508-C0E1-4269-92ED-E12FF61E954D}" type="datetimeFigureOut">
              <a:rPr lang="ru-RU" smtClean="0"/>
              <a:t>08.06.2020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B2BFE4-BD6D-4B54-8298-78CAD9E45899}"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AB9E508-C0E1-4269-92ED-E12FF61E954D}" type="datetimeFigureOut">
              <a:rPr lang="ru-RU" smtClean="0"/>
              <a:t>08.06.2020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B2BFE4-BD6D-4B54-8298-78CAD9E45899}"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FAB9E508-C0E1-4269-92ED-E12FF61E954D}" type="datetimeFigureOut">
              <a:rPr lang="ru-RU" smtClean="0"/>
              <a:t>08.06.2020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4B2BFE4-BD6D-4B54-8298-78CAD9E45899}"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FAB9E508-C0E1-4269-92ED-E12FF61E954D}" type="datetimeFigureOut">
              <a:rPr lang="ru-RU" smtClean="0"/>
              <a:t>08.06.2020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a:xfrm>
            <a:off x="7924800" y="6416675"/>
            <a:ext cx="762000" cy="365125"/>
          </a:xfrm>
        </p:spPr>
        <p:txBody>
          <a:bodyPr/>
          <a:lstStyle/>
          <a:p>
            <a:fld id="{44B2BFE4-BD6D-4B54-8298-78CAD9E45899}"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Объект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FAB9E508-C0E1-4269-92ED-E12FF61E954D}" type="datetimeFigureOut">
              <a:rPr lang="ru-RU" smtClean="0"/>
              <a:t>08.06.2020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4B2BFE4-BD6D-4B54-8298-78CAD9E45899}"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Объект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FAB9E508-C0E1-4269-92ED-E12FF61E954D}" type="datetimeFigureOut">
              <a:rPr lang="ru-RU" smtClean="0"/>
              <a:t>08.06.2020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4B2BFE4-BD6D-4B54-8298-78CAD9E45899}"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FAB9E508-C0E1-4269-92ED-E12FF61E954D}" type="datetimeFigureOut">
              <a:rPr lang="ru-RU" smtClean="0"/>
              <a:t>08.06.2020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4B2BFE4-BD6D-4B54-8298-78CAD9E45899}"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FAB9E508-C0E1-4269-92ED-E12FF61E954D}" type="datetimeFigureOut">
              <a:rPr lang="ru-RU" smtClean="0"/>
              <a:t>08.06.2020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4B2BFE4-BD6D-4B54-8298-78CAD9E45899}"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4" name="Объект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FAB9E508-C0E1-4269-92ED-E12FF61E954D}" type="datetimeFigureOut">
              <a:rPr lang="ru-RU" smtClean="0"/>
              <a:t>08.06.2020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4B2BFE4-BD6D-4B54-8298-78CAD9E45899}"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4" name="Текст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FAB9E508-C0E1-4269-92ED-E12FF61E954D}" type="datetimeFigureOut">
              <a:rPr lang="ru-RU" smtClean="0"/>
              <a:t>08.06.2020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4B2BFE4-BD6D-4B54-8298-78CAD9E45899}"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AB9E508-C0E1-4269-92ED-E12FF61E954D}" type="datetimeFigureOut">
              <a:rPr lang="ru-RU" smtClean="0"/>
              <a:t>08.06.2020</a:t>
            </a:fld>
            <a:endParaRPr lang="ru-RU"/>
          </a:p>
        </p:txBody>
      </p:sp>
      <p:sp>
        <p:nvSpPr>
          <p:cNvPr id="3" name="Нижний колонтитул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ru-RU"/>
          </a:p>
        </p:txBody>
      </p:sp>
      <p:sp>
        <p:nvSpPr>
          <p:cNvPr id="23" name="Номер слайда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44B2BFE4-BD6D-4B54-8298-78CAD9E45899}" type="slidenum">
              <a:rPr lang="ru-RU" smtClean="0"/>
              <a:t>‹#›</a:t>
            </a:fld>
            <a:endParaRPr lang="ru-RU"/>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67544" y="1960240"/>
            <a:ext cx="8229600" cy="1828800"/>
          </a:xfrm>
        </p:spPr>
        <p:txBody>
          <a:bodyPr>
            <a:normAutofit fontScale="90000"/>
          </a:bodyPr>
          <a:lstStyle/>
          <a:p>
            <a:r>
              <a:rPr lang="ru-RU" sz="4000" dirty="0" smtClean="0"/>
              <a:t>Коррупция в организациях высшего образования: </a:t>
            </a:r>
            <a:r>
              <a:rPr lang="ru-RU" sz="2200" dirty="0" smtClean="0"/>
              <a:t>юридический, экономический, </a:t>
            </a:r>
            <a:br>
              <a:rPr lang="ru-RU" sz="2200" dirty="0" smtClean="0"/>
            </a:br>
            <a:r>
              <a:rPr lang="ru-RU" sz="2200" dirty="0" smtClean="0"/>
              <a:t>социально - психологический аспекты.</a:t>
            </a:r>
            <a:endParaRPr lang="ru-RU" sz="2200" dirty="0"/>
          </a:p>
        </p:txBody>
      </p:sp>
      <p:sp>
        <p:nvSpPr>
          <p:cNvPr id="3" name="Подзаголовок 2"/>
          <p:cNvSpPr>
            <a:spLocks noGrp="1"/>
          </p:cNvSpPr>
          <p:nvPr>
            <p:ph type="subTitle" idx="1"/>
          </p:nvPr>
        </p:nvSpPr>
        <p:spPr>
          <a:xfrm>
            <a:off x="1522319" y="4797152"/>
            <a:ext cx="6400800" cy="1752600"/>
          </a:xfrm>
        </p:spPr>
        <p:txBody>
          <a:bodyPr>
            <a:normAutofit/>
          </a:bodyPr>
          <a:lstStyle/>
          <a:p>
            <a:r>
              <a:rPr lang="ru-RU" sz="2400" b="1" dirty="0" smtClean="0"/>
              <a:t>Кулешова Инна Николаевна </a:t>
            </a:r>
          </a:p>
          <a:p>
            <a:r>
              <a:rPr lang="ru-RU" sz="2000" dirty="0" smtClean="0"/>
              <a:t>кандидат психологических наук, </a:t>
            </a:r>
          </a:p>
          <a:p>
            <a:r>
              <a:rPr lang="ru-RU" sz="2000" dirty="0" smtClean="0"/>
              <a:t>доцент кафедры ФСГД</a:t>
            </a:r>
          </a:p>
          <a:p>
            <a:r>
              <a:rPr lang="en-US" sz="2000" u="sng" dirty="0" smtClean="0">
                <a:solidFill>
                  <a:srgbClr val="0077D0"/>
                </a:solidFill>
              </a:rPr>
              <a:t>ladyinna79@mail.ru</a:t>
            </a:r>
            <a:endParaRPr lang="ru-RU" sz="2000" u="sng" dirty="0">
              <a:solidFill>
                <a:srgbClr val="0077D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87635"/>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260648"/>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7689777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204864"/>
            <a:ext cx="8229600" cy="316835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НАУЧНОЕ ОБОСНОВАНИЕ КОРРУПЦИОННЫХ ПРИЗНАКОВ</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1. </a:t>
            </a:r>
            <a:r>
              <a:rPr lang="ru-RU" sz="2000" cap="none" dirty="0" smtClean="0">
                <a:solidFill>
                  <a:srgbClr val="C00000"/>
                </a:solidFill>
                <a:effectLst>
                  <a:outerShdw blurRad="38100" dist="38100" dir="2700000" algn="tl">
                    <a:srgbClr val="000000">
                      <a:alpha val="43137"/>
                    </a:srgbClr>
                  </a:outerShdw>
                </a:effectLst>
              </a:rPr>
              <a:t>РЕСУРСЫ, </a:t>
            </a:r>
            <a:r>
              <a:rPr lang="ru-RU" sz="2000" cap="none" dirty="0" smtClean="0">
                <a:solidFill>
                  <a:srgbClr val="FFFF00"/>
                </a:solidFill>
                <a:effectLst>
                  <a:outerShdw blurRad="38100" dist="38100" dir="2700000" algn="tl">
                    <a:srgbClr val="000000">
                      <a:alpha val="43137"/>
                    </a:srgbClr>
                  </a:outerShdw>
                </a:effectLst>
              </a:rPr>
              <a:t>доступ к которым  - цель участников    </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t>
            </a:r>
            <a:r>
              <a:rPr lang="ru-RU" sz="2000" cap="none" dirty="0" smtClean="0">
                <a:solidFill>
                  <a:srgbClr val="FFFF00"/>
                </a:solidFill>
                <a:effectLst>
                  <a:outerShdw blurRad="38100" dist="38100" dir="2700000" algn="tl">
                    <a:srgbClr val="000000">
                      <a:alpha val="43137"/>
                    </a:srgbClr>
                  </a:outerShdw>
                </a:effectLst>
              </a:rPr>
              <a:t>   коррупционного сговора.</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2. </a:t>
            </a:r>
            <a:r>
              <a:rPr lang="ru-RU" sz="2000" cap="none" dirty="0" smtClean="0">
                <a:solidFill>
                  <a:srgbClr val="C00000"/>
                </a:solidFill>
                <a:effectLst>
                  <a:outerShdw blurRad="38100" dist="38100" dir="2700000" algn="tl">
                    <a:srgbClr val="000000">
                      <a:alpha val="43137"/>
                    </a:srgbClr>
                  </a:outerShdw>
                </a:effectLst>
              </a:rPr>
              <a:t>ИНТЕРЕС</a:t>
            </a:r>
            <a:r>
              <a:rPr lang="ru-RU" sz="2000" cap="none" dirty="0" smtClean="0">
                <a:solidFill>
                  <a:srgbClr val="FFFF00"/>
                </a:solidFill>
                <a:effectLst>
                  <a:outerShdw blurRad="38100" dist="38100" dir="2700000" algn="tl">
                    <a:srgbClr val="000000">
                      <a:alpha val="43137"/>
                    </a:srgbClr>
                  </a:outerShdw>
                </a:effectLst>
              </a:rPr>
              <a:t> как побудительная сила участников </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t>
            </a:r>
            <a:r>
              <a:rPr lang="ru-RU" sz="2000" cap="none" dirty="0" smtClean="0">
                <a:solidFill>
                  <a:srgbClr val="FFFF00"/>
                </a:solidFill>
                <a:effectLst>
                  <a:outerShdw blurRad="38100" dist="38100" dir="2700000" algn="tl">
                    <a:srgbClr val="000000">
                      <a:alpha val="43137"/>
                    </a:srgbClr>
                  </a:outerShdw>
                </a:effectLst>
              </a:rPr>
              <a:t>   коррупционных действий  (частный или групповой,  </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t>
            </a:r>
            <a:r>
              <a:rPr lang="ru-RU" sz="2000" cap="none" dirty="0" smtClean="0">
                <a:solidFill>
                  <a:srgbClr val="FFFF00"/>
                </a:solidFill>
                <a:effectLst>
                  <a:outerShdw blurRad="38100" dist="38100" dir="2700000" algn="tl">
                    <a:srgbClr val="000000">
                      <a:alpha val="43137"/>
                    </a:srgbClr>
                  </a:outerShdw>
                </a:effectLst>
              </a:rPr>
              <a:t>   отличный от публичного или общественного).</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3.</a:t>
            </a:r>
            <a:r>
              <a:rPr lang="ru-RU" sz="2000" cap="none" dirty="0" smtClean="0">
                <a:solidFill>
                  <a:srgbClr val="C00000"/>
                </a:solidFill>
                <a:effectLst>
                  <a:outerShdw blurRad="38100" dist="38100" dir="2700000" algn="tl">
                    <a:srgbClr val="000000">
                      <a:alpha val="43137"/>
                    </a:srgbClr>
                  </a:outerShdw>
                </a:effectLst>
              </a:rPr>
              <a:t> УЩЕРБ</a:t>
            </a:r>
            <a:r>
              <a:rPr lang="ru-RU" sz="2000" cap="none" dirty="0" smtClean="0">
                <a:solidFill>
                  <a:srgbClr val="FFFF00"/>
                </a:solidFill>
                <a:effectLst>
                  <a:outerShdw blurRad="38100" dist="38100" dir="2700000" algn="tl">
                    <a:srgbClr val="000000">
                      <a:alpha val="43137"/>
                    </a:srgbClr>
                  </a:outerShdw>
                </a:effectLst>
              </a:rPr>
              <a:t>, наносимый общественным интересам.</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4. </a:t>
            </a:r>
            <a:r>
              <a:rPr lang="ru-RU" sz="2000" cap="none" dirty="0" smtClean="0">
                <a:solidFill>
                  <a:srgbClr val="C00000"/>
                </a:solidFill>
                <a:effectLst>
                  <a:outerShdw blurRad="38100" dist="38100" dir="2700000" algn="tl">
                    <a:srgbClr val="000000">
                      <a:alpha val="43137"/>
                    </a:srgbClr>
                  </a:outerShdw>
                </a:effectLst>
              </a:rPr>
              <a:t>ПОЛНОМОЧИЯ</a:t>
            </a:r>
            <a:r>
              <a:rPr lang="ru-RU" sz="2000" cap="none" dirty="0" smtClean="0">
                <a:solidFill>
                  <a:srgbClr val="FFFF00"/>
                </a:solidFill>
                <a:effectLst>
                  <a:outerShdw blurRad="38100" dist="38100" dir="2700000" algn="tl">
                    <a:srgbClr val="000000">
                      <a:alpha val="43137"/>
                    </a:srgbClr>
                  </a:outerShdw>
                </a:effectLst>
              </a:rPr>
              <a:t>, используемые для извлечения незаконной </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t>
            </a:r>
            <a:r>
              <a:rPr lang="ru-RU" sz="2000" cap="none" dirty="0" smtClean="0">
                <a:solidFill>
                  <a:srgbClr val="FFFF00"/>
                </a:solidFill>
                <a:effectLst>
                  <a:outerShdw blurRad="38100" dist="38100" dir="2700000" algn="tl">
                    <a:srgbClr val="000000">
                      <a:alpha val="43137"/>
                    </a:srgbClr>
                  </a:outerShdw>
                </a:effectLst>
              </a:rPr>
              <a:t>   выгоды </a:t>
            </a:r>
            <a:endParaRPr lang="ru-RU" sz="18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21814866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11560" y="2492896"/>
            <a:ext cx="8229600" cy="316835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ИНСТИТУЦИОНАЛЬНЫЕ МЕХАНИЗМЫ ПРОТИВОДЕЙСТВИЯ КОРРУПЦИИ В РОССИЙСКОЙ ФЕДЕРАЦИИ</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1. </a:t>
            </a:r>
            <a:r>
              <a:rPr lang="ru-RU" sz="2000" cap="none" dirty="0" smtClean="0">
                <a:solidFill>
                  <a:srgbClr val="C00000"/>
                </a:solidFill>
                <a:effectLst>
                  <a:outerShdw blurRad="38100" dist="38100" dir="2700000" algn="tl">
                    <a:srgbClr val="000000">
                      <a:alpha val="43137"/>
                    </a:srgbClr>
                  </a:outerShdw>
                </a:effectLst>
              </a:rPr>
              <a:t>Предупреждение, </a:t>
            </a:r>
            <a:r>
              <a:rPr lang="ru-RU" sz="2000" cap="none" dirty="0" smtClean="0">
                <a:solidFill>
                  <a:srgbClr val="FFFF00"/>
                </a:solidFill>
                <a:effectLst>
                  <a:outerShdw blurRad="38100" dist="38100" dir="2700000" algn="tl">
                    <a:srgbClr val="000000">
                      <a:alpha val="43137"/>
                    </a:srgbClr>
                  </a:outerShdw>
                </a:effectLst>
              </a:rPr>
              <a:t>включающее выявление и устранение причин (профилактика). Свойственно непосредственно организациям (в нашем случае – вузам). </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2. </a:t>
            </a:r>
            <a:r>
              <a:rPr lang="ru-RU" sz="2000" cap="none" dirty="0" smtClean="0">
                <a:solidFill>
                  <a:srgbClr val="C00000"/>
                </a:solidFill>
                <a:effectLst>
                  <a:outerShdw blurRad="38100" dist="38100" dir="2700000" algn="tl">
                    <a:srgbClr val="000000">
                      <a:alpha val="43137"/>
                    </a:srgbClr>
                  </a:outerShdw>
                </a:effectLst>
              </a:rPr>
              <a:t>Выявление, предупреждение, пресечение, раскрытие и расследование </a:t>
            </a:r>
            <a:r>
              <a:rPr lang="ru-RU" sz="2000" cap="none" dirty="0" smtClean="0">
                <a:solidFill>
                  <a:srgbClr val="FFFF00"/>
                </a:solidFill>
                <a:effectLst>
                  <a:outerShdw blurRad="38100" dist="38100" dir="2700000" algn="tl">
                    <a:srgbClr val="000000">
                      <a:alpha val="43137"/>
                    </a:srgbClr>
                  </a:outerShdw>
                </a:effectLst>
              </a:rPr>
              <a:t>(борьба с коррупцией)</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коррупционных действий  (частный или групповой,  </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отличный от публичного или общественного).</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3.</a:t>
            </a:r>
            <a:r>
              <a:rPr lang="ru-RU" sz="2000" cap="none" dirty="0" smtClean="0">
                <a:solidFill>
                  <a:srgbClr val="C00000"/>
                </a:solidFill>
                <a:effectLst>
                  <a:outerShdw blurRad="38100" dist="38100" dir="2700000" algn="tl">
                    <a:srgbClr val="000000">
                      <a:alpha val="43137"/>
                    </a:srgbClr>
                  </a:outerShdw>
                </a:effectLst>
              </a:rPr>
              <a:t> </a:t>
            </a:r>
            <a:r>
              <a:rPr lang="ru-RU" sz="2000" cap="none" dirty="0" err="1" smtClean="0">
                <a:solidFill>
                  <a:srgbClr val="C00000"/>
                </a:solidFill>
                <a:effectLst>
                  <a:outerShdw blurRad="38100" dist="38100" dir="2700000" algn="tl">
                    <a:srgbClr val="000000">
                      <a:alpha val="43137"/>
                    </a:srgbClr>
                  </a:outerShdw>
                </a:effectLst>
              </a:rPr>
              <a:t>Минимализация</a:t>
            </a:r>
            <a:r>
              <a:rPr lang="ru-RU" sz="2000" cap="none" dirty="0" smtClean="0">
                <a:solidFill>
                  <a:srgbClr val="C00000"/>
                </a:solidFill>
                <a:effectLst>
                  <a:outerShdw blurRad="38100" dist="38100" dir="2700000" algn="tl">
                    <a:srgbClr val="000000">
                      <a:alpha val="43137"/>
                    </a:srgbClr>
                  </a:outerShdw>
                </a:effectLst>
              </a:rPr>
              <a:t> и ликвидация </a:t>
            </a:r>
            <a:r>
              <a:rPr lang="ru-RU" sz="2000" cap="none" dirty="0" smtClean="0">
                <a:solidFill>
                  <a:srgbClr val="FFFF00"/>
                </a:solidFill>
                <a:effectLst>
                  <a:outerShdw blurRad="38100" dist="38100" dir="2700000" algn="tl">
                    <a:srgbClr val="000000">
                      <a:alpha val="43137"/>
                    </a:srgbClr>
                  </a:outerShdw>
                </a:effectLst>
              </a:rPr>
              <a:t>последствий коррупционных правонарушений.</a:t>
            </a:r>
            <a:br>
              <a:rPr lang="ru-RU" sz="2000" cap="none" dirty="0" smtClean="0">
                <a:solidFill>
                  <a:srgbClr val="FFFF00"/>
                </a:solidFill>
                <a:effectLst>
                  <a:outerShdw blurRad="38100" dist="38100" dir="2700000" algn="tl">
                    <a:srgbClr val="000000">
                      <a:alpha val="43137"/>
                    </a:srgbClr>
                  </a:outerShdw>
                </a:effectLst>
              </a:rPr>
            </a:br>
            <a:endParaRPr lang="ru-RU" sz="18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2388779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2852936"/>
            <a:ext cx="8229600" cy="316835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КОРРУПЦИЯ В ОБРАЗОВАТЕЛЬНОЙ СРЕДЕ</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Образование и наука – ключевой национальный приоритет, призванный обеспечить рост экономики и глобальную конкурентоспособность российских компаний.</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«Сэкономив сегодня, мы будем безнадежно отставать завтра»  - заявил </a:t>
            </a:r>
            <a:r>
              <a:rPr lang="ru-RU" sz="2000" cap="none" dirty="0" err="1" smtClean="0">
                <a:solidFill>
                  <a:srgbClr val="FFFF00"/>
                </a:solidFill>
                <a:effectLst>
                  <a:outerShdw blurRad="38100" dist="38100" dir="2700000" algn="tl">
                    <a:srgbClr val="000000">
                      <a:alpha val="43137"/>
                    </a:srgbClr>
                  </a:outerShdw>
                </a:effectLst>
              </a:rPr>
              <a:t>В.В.Путина</a:t>
            </a:r>
            <a:r>
              <a:rPr lang="ru-RU" sz="2000" cap="none" dirty="0" smtClean="0">
                <a:solidFill>
                  <a:srgbClr val="FFFF00"/>
                </a:solidFill>
                <a:effectLst>
                  <a:outerShdw blurRad="38100" dist="38100" dir="2700000" algn="tl">
                    <a:srgbClr val="000000">
                      <a:alpha val="43137"/>
                    </a:srgbClr>
                  </a:outerShdw>
                </a:effectLst>
              </a:rPr>
              <a:t> 23 ноября 2018 года на заседании Совета при Президенте по образованию и науки.</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В 2016 году около 60% опрошенных оценили ситуацию в вузах как коррупционную</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 </a:t>
            </a:r>
            <a:r>
              <a:rPr lang="ru-RU" sz="1400" cap="none" dirty="0" smtClean="0">
                <a:solidFill>
                  <a:srgbClr val="FFFF00"/>
                </a:solidFill>
                <a:effectLst>
                  <a:outerShdw blurRad="38100" dist="38100" dir="2700000" algn="tl">
                    <a:srgbClr val="000000">
                      <a:alpha val="43137"/>
                    </a:srgbClr>
                  </a:outerShdw>
                </a:effectLst>
              </a:rPr>
              <a:t>(</a:t>
            </a:r>
            <a:r>
              <a:rPr lang="ru-RU" sz="1400" cap="none" dirty="0" err="1" smtClean="0">
                <a:solidFill>
                  <a:srgbClr val="FFFF00"/>
                </a:solidFill>
                <a:effectLst>
                  <a:outerShdw blurRad="38100" dist="38100" dir="2700000" algn="tl">
                    <a:srgbClr val="000000">
                      <a:alpha val="43137"/>
                    </a:srgbClr>
                  </a:outerShdw>
                </a:effectLst>
              </a:rPr>
              <a:t>Овчинникова</a:t>
            </a:r>
            <a:r>
              <a:rPr lang="ru-RU" sz="1400" cap="none" dirty="0" smtClean="0">
                <a:solidFill>
                  <a:srgbClr val="FFFF00"/>
                </a:solidFill>
                <a:effectLst>
                  <a:outerShdw blurRad="38100" dist="38100" dir="2700000" algn="tl">
                    <a:srgbClr val="000000">
                      <a:alpha val="43137"/>
                    </a:srgbClr>
                  </a:outerShdw>
                </a:effectLst>
              </a:rPr>
              <a:t> О.В. Противодействие коррупции в образовательной организации. Теория и практика противодействия преступности. №2(9), 2016, С.56.)</a:t>
            </a: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
            </a:r>
            <a:br>
              <a:rPr lang="ru-RU" sz="2000" cap="none" dirty="0" smtClean="0">
                <a:solidFill>
                  <a:srgbClr val="FFFF00"/>
                </a:solidFill>
                <a:effectLst>
                  <a:outerShdw blurRad="38100" dist="38100" dir="2700000" algn="tl">
                    <a:srgbClr val="000000">
                      <a:alpha val="43137"/>
                    </a:srgbClr>
                  </a:outerShdw>
                </a:effectLst>
              </a:rPr>
            </a:br>
            <a:endParaRPr lang="ru-RU" sz="18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2842767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852936"/>
            <a:ext cx="8229600" cy="316835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ТИПИЧНЫЕ ПРОЯВЛЕНИЯ КОРРУПЦИИ В ВУЗАХ (в процессе обучения)</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1. При поступлении, в том числе за обеспечение победы в конкурсе на бюджетные формы обучения при низких итогах ЕГЭ.</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2. В образовательном процессе (сдача зачетов, экзаменов, курсовых и т.п.).</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3. При подготовке к работам (рефератам, дипломам, диссертациям и т.д.) в случае навязывания услуг по их подготовке. </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4. В целях обеспечения успешной защиты дипломной работы, диссертации. </a:t>
            </a: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
            </a:r>
            <a:br>
              <a:rPr lang="ru-RU" sz="2000" cap="none" dirty="0" smtClean="0">
                <a:solidFill>
                  <a:srgbClr val="FFFF00"/>
                </a:solidFill>
                <a:effectLst>
                  <a:outerShdw blurRad="38100" dist="38100" dir="2700000" algn="tl">
                    <a:srgbClr val="000000">
                      <a:alpha val="43137"/>
                    </a:srgbClr>
                  </a:outerShdw>
                </a:effectLst>
              </a:rPr>
            </a:br>
            <a:endParaRPr lang="ru-RU" sz="18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290254827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636912"/>
            <a:ext cx="8229600" cy="316835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ТИПИЧНЫЕ ПРОЯВЛЕНИЯ КОРРУПЦИИ В ВУЗАХ (в процессе обеспечения)</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1. В ходе закупок товаров, услуг, работ (</a:t>
            </a:r>
            <a:r>
              <a:rPr lang="ru-RU" sz="2000" cap="none" dirty="0" err="1" smtClean="0">
                <a:solidFill>
                  <a:srgbClr val="FFFF00"/>
                </a:solidFill>
                <a:effectLst>
                  <a:outerShdw blurRad="38100" dist="38100" dir="2700000" algn="tl">
                    <a:srgbClr val="000000">
                      <a:alpha val="43137"/>
                    </a:srgbClr>
                  </a:outerShdw>
                </a:effectLst>
              </a:rPr>
              <a:t>строительство,ремонт</a:t>
            </a:r>
            <a:r>
              <a:rPr lang="ru-RU" sz="2000" cap="none" dirty="0" smtClean="0">
                <a:solidFill>
                  <a:srgbClr val="FFFF00"/>
                </a:solidFill>
                <a:effectLst>
                  <a:outerShdw blurRad="38100" dist="38100" dir="2700000" algn="tl">
                    <a:srgbClr val="000000">
                      <a:alpha val="43137"/>
                    </a:srgbClr>
                  </a:outerShdw>
                </a:effectLst>
              </a:rPr>
              <a:t>, оборудование, </a:t>
            </a:r>
            <a:r>
              <a:rPr lang="en-US" sz="2000" cap="none" dirty="0" smtClean="0">
                <a:solidFill>
                  <a:srgbClr val="FFFF00"/>
                </a:solidFill>
                <a:effectLst>
                  <a:outerShdw blurRad="38100" dist="38100" dir="2700000" algn="tl">
                    <a:srgbClr val="000000">
                      <a:alpha val="43137"/>
                    </a:srgbClr>
                  </a:outerShdw>
                </a:effectLst>
              </a:rPr>
              <a:t>IT</a:t>
            </a:r>
            <a:r>
              <a:rPr lang="ru-RU" sz="2000" cap="none" dirty="0" smtClean="0">
                <a:solidFill>
                  <a:srgbClr val="FFFF00"/>
                </a:solidFill>
                <a:effectLst>
                  <a:outerShdw blurRad="38100" dist="38100" dir="2700000" algn="tl">
                    <a:srgbClr val="000000">
                      <a:alpha val="43137"/>
                    </a:srgbClr>
                  </a:outerShdw>
                </a:effectLst>
              </a:rPr>
              <a:t> - обеспечение.</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2. В рамках обеспечения текущей деятельности (конференции, </a:t>
            </a:r>
            <a:r>
              <a:rPr lang="ru-RU" sz="2000" cap="none" dirty="0" err="1" smtClean="0">
                <a:solidFill>
                  <a:srgbClr val="FFFF00"/>
                </a:solidFill>
                <a:effectLst>
                  <a:outerShdw blurRad="38100" dist="38100" dir="2700000" algn="tl">
                    <a:srgbClr val="000000">
                      <a:alpha val="43137"/>
                    </a:srgbClr>
                  </a:outerShdw>
                </a:effectLst>
              </a:rPr>
              <a:t>клининг</a:t>
            </a:r>
            <a:r>
              <a:rPr lang="ru-RU" sz="2000" cap="none" dirty="0" smtClean="0">
                <a:solidFill>
                  <a:srgbClr val="FFFF00"/>
                </a:solidFill>
                <a:effectLst>
                  <a:outerShdw blurRad="38100" dist="38100" dir="2700000" algn="tl">
                    <a:srgbClr val="000000">
                      <a:alpha val="43137"/>
                    </a:srgbClr>
                  </a:outerShdw>
                </a:effectLst>
              </a:rPr>
              <a:t>, форумы, транспорт).</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3. При распределении финансовых ресурсов (премирование, кадры). </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4. При распределении средств на гранты и стипендии. </a:t>
            </a: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
            </a:r>
            <a:br>
              <a:rPr lang="ru-RU" sz="2000" cap="none" dirty="0" smtClean="0">
                <a:solidFill>
                  <a:srgbClr val="FFFF00"/>
                </a:solidFill>
                <a:effectLst>
                  <a:outerShdw blurRad="38100" dist="38100" dir="2700000" algn="tl">
                    <a:srgbClr val="000000">
                      <a:alpha val="43137"/>
                    </a:srgbClr>
                  </a:outerShdw>
                </a:effectLst>
              </a:rPr>
            </a:br>
            <a:endParaRPr lang="ru-RU" sz="18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13321673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27584" y="3573016"/>
            <a:ext cx="8229600" cy="316835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МЕРЫ ПРОТИВОДЕЙСТВИЯ КОРРУПЦИИ В ВУЗАХ</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Основа – ФЗ № 273 от 25.12.2008 «О противодействии коррупции»</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Обязанность организаций принимать меры по предупреждению коррупции</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1</a:t>
            </a:r>
            <a:r>
              <a:rPr lang="ru-RU" sz="2000" cap="none" dirty="0">
                <a:solidFill>
                  <a:srgbClr val="FFFF00"/>
                </a:solidFill>
                <a:effectLst>
                  <a:outerShdw blurRad="38100" dist="38100" dir="2700000" algn="tl">
                    <a:srgbClr val="000000">
                      <a:alpha val="43137"/>
                    </a:srgbClr>
                  </a:outerShdw>
                </a:effectLst>
              </a:rPr>
              <a:t>. Организации обязаны разрабатывать и принимать меры по предупреждению коррупции.</a:t>
            </a:r>
            <a:br>
              <a:rPr lang="ru-RU" sz="2000" cap="none" dirty="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1600" cap="none" dirty="0">
                <a:solidFill>
                  <a:srgbClr val="FFFF00"/>
                </a:solidFill>
                <a:effectLst>
                  <a:outerShdw blurRad="38100" dist="38100" dir="2700000" algn="tl">
                    <a:srgbClr val="000000">
                      <a:alpha val="43137"/>
                    </a:srgbClr>
                  </a:outerShdw>
                </a:effectLst>
              </a:rPr>
              <a:t>2. Меры по предупреждению коррупции, принимаемые в организации, могут включать:</a:t>
            </a:r>
            <a:br>
              <a:rPr lang="ru-RU" sz="1600" cap="none" dirty="0">
                <a:solidFill>
                  <a:srgbClr val="FFFF00"/>
                </a:solidFill>
                <a:effectLst>
                  <a:outerShdw blurRad="38100" dist="38100" dir="2700000" algn="tl">
                    <a:srgbClr val="000000">
                      <a:alpha val="43137"/>
                    </a:srgbClr>
                  </a:outerShdw>
                </a:effectLst>
              </a:rPr>
            </a:br>
            <a:r>
              <a:rPr lang="ru-RU" sz="1600" cap="none" dirty="0" smtClean="0">
                <a:solidFill>
                  <a:srgbClr val="FFFF00"/>
                </a:solidFill>
                <a:effectLst>
                  <a:outerShdw blurRad="38100" dist="38100" dir="2700000" algn="tl">
                    <a:srgbClr val="000000">
                      <a:alpha val="43137"/>
                    </a:srgbClr>
                  </a:outerShdw>
                </a:effectLst>
              </a:rPr>
              <a:t>1</a:t>
            </a:r>
            <a:r>
              <a:rPr lang="ru-RU" sz="1600" cap="none" dirty="0">
                <a:solidFill>
                  <a:srgbClr val="FFFF00"/>
                </a:solidFill>
                <a:effectLst>
                  <a:outerShdw blurRad="38100" dist="38100" dir="2700000" algn="tl">
                    <a:srgbClr val="000000">
                      <a:alpha val="43137"/>
                    </a:srgbClr>
                  </a:outerShdw>
                </a:effectLst>
              </a:rPr>
              <a:t>) определение подразделений или должностных лиц, ответственных за профилактику коррупционных и иных правонарушений;</a:t>
            </a:r>
            <a:br>
              <a:rPr lang="ru-RU" sz="1600" cap="none" dirty="0">
                <a:solidFill>
                  <a:srgbClr val="FFFF00"/>
                </a:solidFill>
                <a:effectLst>
                  <a:outerShdw blurRad="38100" dist="38100" dir="2700000" algn="tl">
                    <a:srgbClr val="000000">
                      <a:alpha val="43137"/>
                    </a:srgbClr>
                  </a:outerShdw>
                </a:effectLst>
              </a:rPr>
            </a:br>
            <a:r>
              <a:rPr lang="ru-RU" sz="1600" cap="none" dirty="0" smtClean="0">
                <a:solidFill>
                  <a:srgbClr val="FFFF00"/>
                </a:solidFill>
                <a:effectLst>
                  <a:outerShdw blurRad="38100" dist="38100" dir="2700000" algn="tl">
                    <a:srgbClr val="000000">
                      <a:alpha val="43137"/>
                    </a:srgbClr>
                  </a:outerShdw>
                </a:effectLst>
              </a:rPr>
              <a:t>2</a:t>
            </a:r>
            <a:r>
              <a:rPr lang="ru-RU" sz="1600" cap="none" dirty="0">
                <a:solidFill>
                  <a:srgbClr val="FFFF00"/>
                </a:solidFill>
                <a:effectLst>
                  <a:outerShdw blurRad="38100" dist="38100" dir="2700000" algn="tl">
                    <a:srgbClr val="000000">
                      <a:alpha val="43137"/>
                    </a:srgbClr>
                  </a:outerShdw>
                </a:effectLst>
              </a:rPr>
              <a:t>) сотрудничество организации с правоохранительными органами;</a:t>
            </a:r>
            <a:br>
              <a:rPr lang="ru-RU" sz="1600" cap="none" dirty="0">
                <a:solidFill>
                  <a:srgbClr val="FFFF00"/>
                </a:solidFill>
                <a:effectLst>
                  <a:outerShdw blurRad="38100" dist="38100" dir="2700000" algn="tl">
                    <a:srgbClr val="000000">
                      <a:alpha val="43137"/>
                    </a:srgbClr>
                  </a:outerShdw>
                </a:effectLst>
              </a:rPr>
            </a:br>
            <a:r>
              <a:rPr lang="ru-RU" sz="1600" cap="none" dirty="0" smtClean="0">
                <a:solidFill>
                  <a:srgbClr val="FFFF00"/>
                </a:solidFill>
                <a:effectLst>
                  <a:outerShdw blurRad="38100" dist="38100" dir="2700000" algn="tl">
                    <a:srgbClr val="000000">
                      <a:alpha val="43137"/>
                    </a:srgbClr>
                  </a:outerShdw>
                </a:effectLst>
              </a:rPr>
              <a:t>3</a:t>
            </a:r>
            <a:r>
              <a:rPr lang="ru-RU" sz="1600" cap="none" dirty="0">
                <a:solidFill>
                  <a:srgbClr val="FFFF00"/>
                </a:solidFill>
                <a:effectLst>
                  <a:outerShdw blurRad="38100" dist="38100" dir="2700000" algn="tl">
                    <a:srgbClr val="000000">
                      <a:alpha val="43137"/>
                    </a:srgbClr>
                  </a:outerShdw>
                </a:effectLst>
              </a:rPr>
              <a:t>) разработку и внедрение в практику стандартов и процедур, направленных на обеспечение добросовестной работы организации;</a:t>
            </a:r>
            <a:br>
              <a:rPr lang="ru-RU" sz="1600" cap="none" dirty="0">
                <a:solidFill>
                  <a:srgbClr val="FFFF00"/>
                </a:solidFill>
                <a:effectLst>
                  <a:outerShdw blurRad="38100" dist="38100" dir="2700000" algn="tl">
                    <a:srgbClr val="000000">
                      <a:alpha val="43137"/>
                    </a:srgbClr>
                  </a:outerShdw>
                </a:effectLst>
              </a:rPr>
            </a:br>
            <a:r>
              <a:rPr lang="ru-RU" sz="1600" cap="none" dirty="0" smtClean="0">
                <a:solidFill>
                  <a:srgbClr val="FFFF00"/>
                </a:solidFill>
                <a:effectLst>
                  <a:outerShdw blurRad="38100" dist="38100" dir="2700000" algn="tl">
                    <a:srgbClr val="000000">
                      <a:alpha val="43137"/>
                    </a:srgbClr>
                  </a:outerShdw>
                </a:effectLst>
              </a:rPr>
              <a:t>4</a:t>
            </a:r>
            <a:r>
              <a:rPr lang="ru-RU" sz="1600" cap="none" dirty="0">
                <a:solidFill>
                  <a:srgbClr val="FFFF00"/>
                </a:solidFill>
                <a:effectLst>
                  <a:outerShdw blurRad="38100" dist="38100" dir="2700000" algn="tl">
                    <a:srgbClr val="000000">
                      <a:alpha val="43137"/>
                    </a:srgbClr>
                  </a:outerShdw>
                </a:effectLst>
              </a:rPr>
              <a:t>) принятие кодекса этики и служебного поведения работников организации;</a:t>
            </a:r>
            <a:br>
              <a:rPr lang="ru-RU" sz="1600" cap="none" dirty="0">
                <a:solidFill>
                  <a:srgbClr val="FFFF00"/>
                </a:solidFill>
                <a:effectLst>
                  <a:outerShdw blurRad="38100" dist="38100" dir="2700000" algn="tl">
                    <a:srgbClr val="000000">
                      <a:alpha val="43137"/>
                    </a:srgbClr>
                  </a:outerShdw>
                </a:effectLst>
              </a:rPr>
            </a:br>
            <a:r>
              <a:rPr lang="ru-RU" sz="1600" cap="none" dirty="0" smtClean="0">
                <a:solidFill>
                  <a:srgbClr val="FFFF00"/>
                </a:solidFill>
                <a:effectLst>
                  <a:outerShdw blurRad="38100" dist="38100" dir="2700000" algn="tl">
                    <a:srgbClr val="000000">
                      <a:alpha val="43137"/>
                    </a:srgbClr>
                  </a:outerShdw>
                </a:effectLst>
              </a:rPr>
              <a:t>5</a:t>
            </a:r>
            <a:r>
              <a:rPr lang="ru-RU" sz="1600" cap="none" dirty="0">
                <a:solidFill>
                  <a:srgbClr val="FFFF00"/>
                </a:solidFill>
                <a:effectLst>
                  <a:outerShdw blurRad="38100" dist="38100" dir="2700000" algn="tl">
                    <a:srgbClr val="000000">
                      <a:alpha val="43137"/>
                    </a:srgbClr>
                  </a:outerShdw>
                </a:effectLst>
              </a:rPr>
              <a:t>) предотвращение и урегулирование конфликта интересов;</a:t>
            </a:r>
            <a:br>
              <a:rPr lang="ru-RU" sz="1600" cap="none" dirty="0">
                <a:solidFill>
                  <a:srgbClr val="FFFF00"/>
                </a:solidFill>
                <a:effectLst>
                  <a:outerShdw blurRad="38100" dist="38100" dir="2700000" algn="tl">
                    <a:srgbClr val="000000">
                      <a:alpha val="43137"/>
                    </a:srgbClr>
                  </a:outerShdw>
                </a:effectLst>
              </a:rPr>
            </a:br>
            <a:r>
              <a:rPr lang="ru-RU" sz="1600" cap="none" dirty="0" smtClean="0">
                <a:solidFill>
                  <a:srgbClr val="FFFF00"/>
                </a:solidFill>
                <a:effectLst>
                  <a:outerShdw blurRad="38100" dist="38100" dir="2700000" algn="tl">
                    <a:srgbClr val="000000">
                      <a:alpha val="43137"/>
                    </a:srgbClr>
                  </a:outerShdw>
                </a:effectLst>
              </a:rPr>
              <a:t>6</a:t>
            </a:r>
            <a:r>
              <a:rPr lang="ru-RU" sz="1600" cap="none" dirty="0">
                <a:solidFill>
                  <a:srgbClr val="FFFF00"/>
                </a:solidFill>
                <a:effectLst>
                  <a:outerShdw blurRad="38100" dist="38100" dir="2700000" algn="tl">
                    <a:srgbClr val="000000">
                      <a:alpha val="43137"/>
                    </a:srgbClr>
                  </a:outerShdw>
                </a:effectLst>
              </a:rPr>
              <a:t>) недопущение составления неофициальной отчетности и использования поддельных документов.</a:t>
            </a:r>
            <a:r>
              <a:rPr lang="ru-RU" sz="2000" cap="none" dirty="0" smtClean="0">
                <a:solidFill>
                  <a:srgbClr val="FFFF00"/>
                </a:solidFill>
                <a:effectLst>
                  <a:outerShdw blurRad="38100" dist="38100" dir="2700000" algn="tl">
                    <a:srgbClr val="000000">
                      <a:alpha val="43137"/>
                    </a:srgbClr>
                  </a:outerShdw>
                </a:effectLst>
              </a:rPr>
              <a:t/>
            </a:r>
            <a:br>
              <a:rPr lang="ru-RU" sz="2000" cap="none" dirty="0" smtClean="0">
                <a:solidFill>
                  <a:srgbClr val="FFFF00"/>
                </a:solidFill>
                <a:effectLst>
                  <a:outerShdw blurRad="38100" dist="38100" dir="2700000" algn="tl">
                    <a:srgbClr val="000000">
                      <a:alpha val="43137"/>
                    </a:srgbClr>
                  </a:outerShdw>
                </a:effectLst>
              </a:rPr>
            </a:br>
            <a:endParaRPr lang="ru-RU" sz="1800" dirty="0">
              <a:solidFill>
                <a:srgbClr val="FFFF00"/>
              </a:solidFill>
            </a:endParaRPr>
          </a:p>
        </p:txBody>
      </p:sp>
      <p:sp>
        <p:nvSpPr>
          <p:cNvPr id="4" name="Заголовок 1"/>
          <p:cNvSpPr txBox="1">
            <a:spLocks/>
          </p:cNvSpPr>
          <p:nvPr/>
        </p:nvSpPr>
        <p:spPr>
          <a:xfrm>
            <a:off x="-1929" y="-107574"/>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24106263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204864"/>
            <a:ext cx="8229600" cy="316835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САМОСТОЯТЕЛЬНОСТЬ ОРГАНИЗАЦИЙ В ВЫБОРЕ МЕР ПРОТИВОДЕЙСТВИЯ КОРРУПЦИИ</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Основа – ФЗ № 273 от 25.12.2008 «О противодействии коррупции»</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Таким образом, ч.2. Ст.13.3. ФЗ № 273 предусматривает самостоятельность организаций в выборе конкретных мер противодействия коррупции. Императивно!</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 </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Так обеспечивается учет  инициативы и  волеизъявления учреждений и организаций </a:t>
            </a:r>
            <a:endParaRPr lang="ru-RU" sz="1800" dirty="0">
              <a:solidFill>
                <a:srgbClr val="FFFF00"/>
              </a:solidFill>
            </a:endParaRPr>
          </a:p>
        </p:txBody>
      </p:sp>
      <p:sp>
        <p:nvSpPr>
          <p:cNvPr id="4" name="Заголовок 1"/>
          <p:cNvSpPr txBox="1">
            <a:spLocks/>
          </p:cNvSpPr>
          <p:nvPr/>
        </p:nvSpPr>
        <p:spPr>
          <a:xfrm>
            <a:off x="-1929" y="-107574"/>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1412041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62880" y="1484784"/>
            <a:ext cx="8229600" cy="864096"/>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ЭЛЕМЕНТЫ АНТИКОРРУПЦИОННОЙ ИНФРАСТРУКТУРЫ </a:t>
            </a:r>
            <a:br>
              <a:rPr lang="ru-RU" sz="2000" cap="none" dirty="0" smtClean="0">
                <a:solidFill>
                  <a:srgbClr val="FFFF00"/>
                </a:solidFill>
                <a:effectLst>
                  <a:outerShdw blurRad="38100" dist="38100" dir="2700000" algn="tl">
                    <a:srgbClr val="000000">
                      <a:alpha val="43137"/>
                    </a:srgbClr>
                  </a:outerShdw>
                </a:effectLst>
              </a:rPr>
            </a:br>
            <a:endParaRPr lang="ru-RU" sz="1800" dirty="0">
              <a:solidFill>
                <a:srgbClr val="FFFF00"/>
              </a:solidFill>
            </a:endParaRPr>
          </a:p>
        </p:txBody>
      </p:sp>
      <p:sp>
        <p:nvSpPr>
          <p:cNvPr id="4" name="Заголовок 1"/>
          <p:cNvSpPr txBox="1">
            <a:spLocks/>
          </p:cNvSpPr>
          <p:nvPr/>
        </p:nvSpPr>
        <p:spPr>
          <a:xfrm>
            <a:off x="-1929" y="-107574"/>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
        <p:nvSpPr>
          <p:cNvPr id="7" name="Заголовок 1"/>
          <p:cNvSpPr txBox="1">
            <a:spLocks/>
          </p:cNvSpPr>
          <p:nvPr/>
        </p:nvSpPr>
        <p:spPr>
          <a:xfrm>
            <a:off x="835968" y="4797152"/>
            <a:ext cx="8229600" cy="1368152"/>
          </a:xfrm>
          <a:prstGeom prst="rect">
            <a:avLst/>
          </a:prstGeom>
        </p:spPr>
        <p:txBody>
          <a:bodyPr vert="horz" lIns="45720" tIns="0" rIns="45720" bIns="0" anchor="b">
            <a:no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marL="457200" indent="-457200" algn="l">
              <a:buAutoNum type="arabicPeriod"/>
            </a:pPr>
            <a:r>
              <a:rPr lang="ru-RU" sz="2000" cap="none" dirty="0" smtClean="0">
                <a:solidFill>
                  <a:srgbClr val="FFFF00"/>
                </a:solidFill>
                <a:effectLst>
                  <a:outerShdw blurRad="38100" dist="38100" dir="2700000" algn="tl">
                    <a:srgbClr val="000000">
                      <a:alpha val="43137"/>
                    </a:srgbClr>
                  </a:outerShdw>
                </a:effectLst>
              </a:rPr>
              <a:t>Оценка коррупционных рисков.</a:t>
            </a:r>
          </a:p>
          <a:p>
            <a:pPr marL="457200" indent="-457200" algn="l">
              <a:buAutoNum type="arabicPeriod"/>
            </a:pPr>
            <a:r>
              <a:rPr lang="ru-RU" sz="2000" cap="none" dirty="0" smtClean="0">
                <a:solidFill>
                  <a:srgbClr val="FFFF00"/>
                </a:solidFill>
                <a:effectLst>
                  <a:outerShdw blurRad="38100" dist="38100" dir="2700000" algn="tl">
                    <a:srgbClr val="000000">
                      <a:alpha val="43137"/>
                    </a:srgbClr>
                  </a:outerShdw>
                </a:effectLst>
              </a:rPr>
              <a:t>Организация управления антикоррупционной деятельностью.</a:t>
            </a:r>
          </a:p>
          <a:p>
            <a:pPr marL="457200" indent="-457200" algn="l">
              <a:buAutoNum type="arabicPeriod"/>
            </a:pPr>
            <a:r>
              <a:rPr lang="ru-RU" sz="2000" cap="none" dirty="0" smtClean="0">
                <a:solidFill>
                  <a:srgbClr val="FFFF00"/>
                </a:solidFill>
                <a:effectLst>
                  <a:outerShdw blurRad="38100" dist="38100" dir="2700000" algn="tl">
                    <a:srgbClr val="000000">
                      <a:alpha val="43137"/>
                    </a:srgbClr>
                  </a:outerShdw>
                </a:effectLst>
              </a:rPr>
              <a:t>Механизмы регулирования конфликта интересов.</a:t>
            </a:r>
          </a:p>
          <a:p>
            <a:pPr marL="457200" indent="-457200" algn="l">
              <a:buAutoNum type="arabicPeriod"/>
            </a:pPr>
            <a:r>
              <a:rPr lang="ru-RU" sz="2000" cap="none" dirty="0" smtClean="0">
                <a:solidFill>
                  <a:srgbClr val="FFFF00"/>
                </a:solidFill>
                <a:effectLst>
                  <a:outerShdw blurRad="38100" dist="38100" dir="2700000" algn="tl">
                    <a:srgbClr val="000000">
                      <a:alpha val="43137"/>
                    </a:srgbClr>
                  </a:outerShdw>
                </a:effectLst>
              </a:rPr>
              <a:t>Правила взаимодействия с представителями органов власти и государственных организаций.</a:t>
            </a:r>
          </a:p>
          <a:p>
            <a:pPr marL="457200" indent="-457200" algn="l">
              <a:buAutoNum type="arabicPeriod"/>
            </a:pPr>
            <a:r>
              <a:rPr lang="ru-RU" sz="2000" cap="none" dirty="0" smtClean="0">
                <a:solidFill>
                  <a:srgbClr val="FFFF00"/>
                </a:solidFill>
                <a:effectLst>
                  <a:outerShdw blurRad="38100" dist="38100" dir="2700000" algn="tl">
                    <a:srgbClr val="000000">
                      <a:alpha val="43137"/>
                    </a:srgbClr>
                  </a:outerShdw>
                </a:effectLst>
              </a:rPr>
              <a:t>Антикоррупционная оговорка и проверка добросовестности контрагентов.</a:t>
            </a:r>
          </a:p>
          <a:p>
            <a:pPr marL="457200" indent="-457200" algn="l">
              <a:buAutoNum type="arabicPeriod"/>
            </a:pPr>
            <a:r>
              <a:rPr lang="ru-RU" sz="2000" cap="none" dirty="0" smtClean="0">
                <a:solidFill>
                  <a:srgbClr val="FFFF00"/>
                </a:solidFill>
                <a:effectLst>
                  <a:outerShdw blurRad="38100" dist="38100" dir="2700000" algn="tl">
                    <a:srgbClr val="000000">
                      <a:alpha val="43137"/>
                    </a:srgbClr>
                  </a:outerShdw>
                </a:effectLst>
              </a:rPr>
              <a:t>«Горячая линия» по вопросам противодействия коррупции (телефон, электронный «ящик»).</a:t>
            </a:r>
          </a:p>
          <a:p>
            <a:pPr marL="457200" indent="-457200" algn="l">
              <a:buAutoNum type="arabicPeriod"/>
            </a:pPr>
            <a:r>
              <a:rPr lang="ru-RU" sz="2000" cap="none" dirty="0" smtClean="0">
                <a:solidFill>
                  <a:srgbClr val="FFFF00"/>
                </a:solidFill>
                <a:effectLst>
                  <a:outerShdw blurRad="38100" dist="38100" dir="2700000" algn="tl">
                    <a:srgbClr val="000000">
                      <a:alpha val="43137"/>
                    </a:srgbClr>
                  </a:outerShdw>
                </a:effectLst>
              </a:rPr>
              <a:t>Антикоррупционное обучение.</a:t>
            </a:r>
            <a:br>
              <a:rPr lang="ru-RU" sz="2000" cap="none" dirty="0" smtClean="0">
                <a:solidFill>
                  <a:srgbClr val="FFFF00"/>
                </a:solidFill>
                <a:effectLst>
                  <a:outerShdw blurRad="38100" dist="38100" dir="2700000" algn="tl">
                    <a:srgbClr val="000000">
                      <a:alpha val="43137"/>
                    </a:srgbClr>
                  </a:outerShdw>
                </a:effectLst>
              </a:rPr>
            </a:br>
            <a:endParaRPr lang="ru-RU" sz="1800" dirty="0">
              <a:solidFill>
                <a:srgbClr val="FFFF00"/>
              </a:solidFill>
            </a:endParaRPr>
          </a:p>
        </p:txBody>
      </p:sp>
    </p:spTree>
    <p:extLst>
      <p:ext uri="{BB962C8B-B14F-4D97-AF65-F5344CB8AC3E}">
        <p14:creationId xmlns:p14="http://schemas.microsoft.com/office/powerpoint/2010/main" val="20214961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5301208"/>
            <a:ext cx="8229600" cy="864096"/>
          </a:xfrm>
        </p:spPr>
        <p:txBody>
          <a:bodyPr>
            <a:noAutofit/>
          </a:bodyPr>
          <a:lstStyle/>
          <a:p>
            <a:pPr algn="l"/>
            <a:r>
              <a:rPr lang="ru-RU" sz="2000" cap="none" dirty="0">
                <a:solidFill>
                  <a:srgbClr val="FFFF00"/>
                </a:solidFill>
                <a:effectLst>
                  <a:outerShdw blurRad="38100" dist="38100" dir="2700000" algn="tl">
                    <a:srgbClr val="000000">
                      <a:alpha val="43137"/>
                    </a:srgbClr>
                  </a:outerShdw>
                </a:effectLst>
              </a:rPr>
              <a:t>КоАП РФ Статья 19.28. Незаконное вознаграждение от имени юридического </a:t>
            </a:r>
            <a:r>
              <a:rPr lang="ru-RU" sz="2000" cap="none" dirty="0" smtClean="0">
                <a:solidFill>
                  <a:srgbClr val="FFFF00"/>
                </a:solidFill>
                <a:effectLst>
                  <a:outerShdw blurRad="38100" dist="38100" dir="2700000" algn="tl">
                    <a:srgbClr val="000000">
                      <a:alpha val="43137"/>
                    </a:srgbClr>
                  </a:outerShdw>
                </a:effectLst>
              </a:rPr>
              <a:t>лица</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
            </a:r>
            <a:br>
              <a:rPr lang="ru-RU" sz="2000" cap="none" dirty="0" smtClean="0">
                <a:solidFill>
                  <a:srgbClr val="FFFF00"/>
                </a:solidFill>
                <a:effectLst>
                  <a:outerShdw blurRad="38100" dist="38100" dir="2700000" algn="tl">
                    <a:srgbClr val="000000">
                      <a:alpha val="43137"/>
                    </a:srgbClr>
                  </a:outerShdw>
                </a:effectLst>
              </a:rPr>
            </a:br>
            <a:r>
              <a:rPr lang="ru-RU" sz="1400" cap="none" dirty="0" smtClean="0">
                <a:solidFill>
                  <a:srgbClr val="FFFF00"/>
                </a:solidFill>
                <a:effectLst>
                  <a:outerShdw blurRad="38100" dist="38100" dir="2700000" algn="tl">
                    <a:srgbClr val="000000">
                      <a:alpha val="43137"/>
                    </a:srgbClr>
                  </a:outerShdw>
                </a:effectLst>
              </a:rPr>
              <a:t> </a:t>
            </a:r>
            <a:r>
              <a:rPr lang="ru-RU" sz="1400" cap="none" dirty="0">
                <a:solidFill>
                  <a:srgbClr val="FFFF00"/>
                </a:solidFill>
                <a:effectLst>
                  <a:outerShdw blurRad="38100" dist="38100" dir="2700000" algn="tl">
                    <a:srgbClr val="000000">
                      <a:alpha val="43137"/>
                    </a:srgbClr>
                  </a:outerShdw>
                </a:effectLst>
              </a:rPr>
              <a:t>Незаконные передача, предложение или обещание от имени или в интересах юридического лица либо в интересах связанного с ним юридического лица должностному лицу, лицу, выполняющему управленческие функции в коммерческой или иной организации, иностранному должностному лицу либо должностному лицу публичной международной организации денег, ценных бумаг или иного имущества, оказание ему услуг имущественного характера либо предоставление ему имущественных прав (в том числе в случае, если по поручению должностного лица, лица, выполняющего управленческие функции в коммерческой или иной организации, иностранного должностного лица либо должностного лица публичной международной организации деньги, ценные бумаги или иное имущество передаются, предлагаются или обещаются, услуги имущественного характера оказываются либо имущественные права предоставляются иному физическому либо юридическому лицу) за совершение в интересах данного юридического лица либо в интересах связанного с ним юридического лица должностным лицом, лицом, выполняющим управленческие функции в коммерческой или иной организации, иностранным должностным лицом либо должностным лицом публичной международной организации действия (бездействие), связанного с занимаемым им служебным положением, </a:t>
            </a:r>
            <a:r>
              <a:rPr lang="ru-RU" sz="1400" cap="none" dirty="0" smtClean="0">
                <a:solidFill>
                  <a:srgbClr val="FFFF00"/>
                </a:solidFill>
                <a:effectLst>
                  <a:outerShdw blurRad="38100" dist="38100" dir="2700000" algn="tl">
                    <a:srgbClr val="000000">
                      <a:alpha val="43137"/>
                    </a:srgbClr>
                  </a:outerShdw>
                </a:effectLst>
              </a:rPr>
              <a:t>предусматривает ответственность.</a:t>
            </a:r>
            <a:endParaRPr lang="ru-RU" sz="1400" cap="none" dirty="0">
              <a:solidFill>
                <a:srgbClr val="FFFF00"/>
              </a:solidFill>
              <a:effectLst>
                <a:outerShdw blurRad="38100" dist="38100" dir="2700000" algn="tl">
                  <a:srgbClr val="000000">
                    <a:alpha val="43137"/>
                  </a:srgbClr>
                </a:outerShdw>
              </a:effectLst>
            </a:endParaRPr>
          </a:p>
        </p:txBody>
      </p:sp>
      <p:sp>
        <p:nvSpPr>
          <p:cNvPr id="4" name="Заголовок 1"/>
          <p:cNvSpPr txBox="1">
            <a:spLocks/>
          </p:cNvSpPr>
          <p:nvPr/>
        </p:nvSpPr>
        <p:spPr>
          <a:xfrm>
            <a:off x="-1929" y="-107574"/>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
        <p:nvSpPr>
          <p:cNvPr id="7" name="Заголовок 1"/>
          <p:cNvSpPr txBox="1">
            <a:spLocks/>
          </p:cNvSpPr>
          <p:nvPr/>
        </p:nvSpPr>
        <p:spPr>
          <a:xfrm>
            <a:off x="835968" y="4797152"/>
            <a:ext cx="8229600" cy="1368152"/>
          </a:xfrm>
          <a:prstGeom prst="rect">
            <a:avLst/>
          </a:prstGeom>
        </p:spPr>
        <p:txBody>
          <a:bodyPr vert="horz" lIns="45720" tIns="0" rIns="45720" bIns="0" anchor="b">
            <a:no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marL="457200" indent="-457200" algn="l">
              <a:buAutoNum type="arabicPeriod"/>
            </a:pPr>
            <a:endParaRPr lang="ru-RU" sz="1400" dirty="0">
              <a:solidFill>
                <a:srgbClr val="FFFF00"/>
              </a:solidFill>
            </a:endParaRPr>
          </a:p>
        </p:txBody>
      </p:sp>
    </p:spTree>
    <p:extLst>
      <p:ext uri="{BB962C8B-B14F-4D97-AF65-F5344CB8AC3E}">
        <p14:creationId xmlns:p14="http://schemas.microsoft.com/office/powerpoint/2010/main" val="41506050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62880" y="1484784"/>
            <a:ext cx="8229600" cy="864096"/>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НАПРАВЛЕНИЯ ИНСТИТУЦИОНАЛЬНЫХ МЕХАНИЗМОВ ПРОТИВОДЕЙСТВИЯ КОРРУПЦИИ В ОБРАЗОВАТЕЛЬНЫХ УЧРЕЖДЕНИЯХ</a:t>
            </a:r>
            <a:br>
              <a:rPr lang="ru-RU" sz="2000" cap="none" dirty="0" smtClean="0">
                <a:solidFill>
                  <a:srgbClr val="FFFF00"/>
                </a:solidFill>
                <a:effectLst>
                  <a:outerShdw blurRad="38100" dist="38100" dir="2700000" algn="tl">
                    <a:srgbClr val="000000">
                      <a:alpha val="43137"/>
                    </a:srgbClr>
                  </a:outerShdw>
                </a:effectLst>
              </a:rPr>
            </a:br>
            <a:endParaRPr lang="ru-RU" sz="1800" dirty="0">
              <a:solidFill>
                <a:srgbClr val="FFFF00"/>
              </a:solidFill>
            </a:endParaRPr>
          </a:p>
        </p:txBody>
      </p:sp>
      <p:sp>
        <p:nvSpPr>
          <p:cNvPr id="4" name="Заголовок 1"/>
          <p:cNvSpPr txBox="1">
            <a:spLocks/>
          </p:cNvSpPr>
          <p:nvPr/>
        </p:nvSpPr>
        <p:spPr>
          <a:xfrm>
            <a:off x="-1929" y="-107574"/>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
        <p:nvSpPr>
          <p:cNvPr id="7" name="Заголовок 1"/>
          <p:cNvSpPr txBox="1">
            <a:spLocks/>
          </p:cNvSpPr>
          <p:nvPr/>
        </p:nvSpPr>
        <p:spPr>
          <a:xfrm>
            <a:off x="835968" y="4581128"/>
            <a:ext cx="8229600" cy="1368152"/>
          </a:xfrm>
          <a:prstGeom prst="rect">
            <a:avLst/>
          </a:prstGeom>
        </p:spPr>
        <p:txBody>
          <a:bodyPr vert="horz" lIns="45720" tIns="0" rIns="45720" bIns="0" anchor="b">
            <a:no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marL="457200" indent="-457200" algn="l">
              <a:buAutoNum type="arabicPeriod"/>
            </a:pPr>
            <a:r>
              <a:rPr lang="ru-RU" sz="1800" cap="none" dirty="0" smtClean="0">
                <a:solidFill>
                  <a:srgbClr val="FFFF00"/>
                </a:solidFill>
                <a:effectLst>
                  <a:outerShdw blurRad="38100" dist="38100" dir="2700000" algn="tl">
                    <a:srgbClr val="000000">
                      <a:alpha val="43137"/>
                    </a:srgbClr>
                  </a:outerShdw>
                </a:effectLst>
              </a:rPr>
              <a:t>Формирование «боязни, страха» совершать коррупционные действия (карательный уклон оценки действий, отсутствие толерантности, потеря деловой и профессиональной репутации).</a:t>
            </a:r>
          </a:p>
          <a:p>
            <a:pPr marL="457200" indent="-457200" algn="l">
              <a:buAutoNum type="arabicPeriod"/>
            </a:pPr>
            <a:r>
              <a:rPr lang="ru-RU" sz="1800" cap="none" dirty="0" smtClean="0">
                <a:solidFill>
                  <a:srgbClr val="FFFF00"/>
                </a:solidFill>
                <a:effectLst>
                  <a:outerShdw blurRad="38100" dist="38100" dir="2700000" algn="tl">
                    <a:srgbClr val="000000">
                      <a:alpha val="43137"/>
                    </a:srgbClr>
                  </a:outerShdw>
                </a:effectLst>
              </a:rPr>
              <a:t>Создание условий, при которых невозможно заниматься коррупцией. (регламентация, автоматизация образовательных процессов, деперсонализация взаимодействия преподавателя и обучаемых, система внутреннего информирования о фактах коррупции). </a:t>
            </a:r>
          </a:p>
          <a:p>
            <a:pPr marL="457200" indent="-457200" algn="l">
              <a:buAutoNum type="arabicPeriod"/>
            </a:pPr>
            <a:r>
              <a:rPr lang="ru-RU" sz="1800" cap="none" dirty="0" smtClean="0">
                <a:solidFill>
                  <a:srgbClr val="FFFF00"/>
                </a:solidFill>
                <a:effectLst>
                  <a:outerShdw blurRad="38100" dist="38100" dir="2700000" algn="tl">
                    <a:srgbClr val="000000">
                      <a:alpha val="43137"/>
                    </a:srgbClr>
                  </a:outerShdw>
                </a:effectLst>
              </a:rPr>
              <a:t>Формирование социальных установок на правовое поведение, повышение правовой культуры, развитие правового самосознания (внедрение этических норм и стандартов, стимулирование работников, разъяснительная и профилактическая работа).  </a:t>
            </a:r>
            <a:endParaRPr lang="ru-RU" sz="1800" dirty="0">
              <a:solidFill>
                <a:srgbClr val="FFFF00"/>
              </a:solidFill>
            </a:endParaRPr>
          </a:p>
        </p:txBody>
      </p:sp>
    </p:spTree>
    <p:extLst>
      <p:ext uri="{BB962C8B-B14F-4D97-AF65-F5344CB8AC3E}">
        <p14:creationId xmlns:p14="http://schemas.microsoft.com/office/powerpoint/2010/main" val="36182103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14742" y="2587718"/>
            <a:ext cx="8229600" cy="3793610"/>
          </a:xfrm>
        </p:spPr>
        <p:txBody>
          <a:bodyPr>
            <a:noAutofit/>
          </a:bodyPr>
          <a:lstStyle/>
          <a:p>
            <a:pPr algn="l"/>
            <a:r>
              <a:rPr lang="ru-RU" sz="2000" dirty="0" smtClean="0">
                <a:solidFill>
                  <a:srgbClr val="D8E806"/>
                </a:solidFill>
                <a:effectLst>
                  <a:outerShdw blurRad="38100" dist="38100" dir="2700000" algn="tl">
                    <a:srgbClr val="000000">
                      <a:alpha val="43137"/>
                    </a:srgbClr>
                  </a:outerShdw>
                </a:effectLst>
              </a:rPr>
              <a:t>Правовая </a:t>
            </a:r>
            <a:r>
              <a:rPr lang="ru-RU" sz="2000" dirty="0">
                <a:solidFill>
                  <a:srgbClr val="D8E806"/>
                </a:solidFill>
                <a:effectLst>
                  <a:outerShdw blurRad="38100" dist="38100" dir="2700000" algn="tl">
                    <a:srgbClr val="000000">
                      <a:alpha val="43137"/>
                    </a:srgbClr>
                  </a:outerShdw>
                </a:effectLst>
              </a:rPr>
              <a:t>основа</a:t>
            </a:r>
            <a:r>
              <a:rPr lang="ru-RU" sz="2000" dirty="0" smtClean="0">
                <a:solidFill>
                  <a:srgbClr val="D8E806"/>
                </a:solidFill>
                <a:effectLst>
                  <a:outerShdw blurRad="38100" dist="38100" dir="2700000" algn="tl">
                    <a:srgbClr val="000000">
                      <a:alpha val="43137"/>
                    </a:srgbClr>
                  </a:outerShdw>
                </a:effectLst>
              </a:rPr>
              <a:t>:</a:t>
            </a:r>
            <a:br>
              <a:rPr lang="ru-RU" sz="2000" dirty="0" smtClean="0">
                <a:solidFill>
                  <a:srgbClr val="D8E806"/>
                </a:solidFill>
                <a:effectLst>
                  <a:outerShdw blurRad="38100" dist="38100" dir="2700000" algn="tl">
                    <a:srgbClr val="000000">
                      <a:alpha val="43137"/>
                    </a:srgbClr>
                  </a:outerShdw>
                </a:effectLst>
              </a:rPr>
            </a:br>
            <a:r>
              <a:rPr lang="ru-RU" sz="2000" cap="none" dirty="0">
                <a:solidFill>
                  <a:srgbClr val="D8E806"/>
                </a:solidFill>
                <a:effectLst>
                  <a:outerShdw blurRad="38100" dist="38100" dir="2700000" algn="tl">
                    <a:srgbClr val="000000">
                      <a:alpha val="43137"/>
                    </a:srgbClr>
                  </a:outerShdw>
                </a:effectLst>
              </a:rPr>
              <a:t> </a:t>
            </a:r>
            <a:r>
              <a:rPr lang="ru-RU" sz="2000" cap="none" dirty="0" smtClean="0">
                <a:solidFill>
                  <a:srgbClr val="D8E806"/>
                </a:solidFill>
                <a:effectLst>
                  <a:outerShdw blurRad="38100" dist="38100" dir="2700000" algn="tl">
                    <a:srgbClr val="000000">
                      <a:alpha val="43137"/>
                    </a:srgbClr>
                  </a:outerShdw>
                </a:effectLst>
              </a:rPr>
              <a:t/>
            </a:r>
            <a:br>
              <a:rPr lang="ru-RU" sz="2000" cap="none" dirty="0" smtClean="0">
                <a:solidFill>
                  <a:srgbClr val="D8E806"/>
                </a:solidFill>
                <a:effectLst>
                  <a:outerShdw blurRad="38100" dist="38100" dir="2700000" algn="tl">
                    <a:srgbClr val="000000">
                      <a:alpha val="43137"/>
                    </a:srgbClr>
                  </a:outerShdw>
                </a:effectLst>
              </a:rPr>
            </a:br>
            <a:r>
              <a:rPr lang="ru-RU" sz="2000" cap="none" dirty="0" smtClean="0">
                <a:solidFill>
                  <a:srgbClr val="D8E806"/>
                </a:solidFill>
                <a:effectLst>
                  <a:outerShdw blurRad="38100" dist="38100" dir="2700000" algn="tl">
                    <a:srgbClr val="000000">
                      <a:alpha val="43137"/>
                    </a:srgbClr>
                  </a:outerShdw>
                </a:effectLst>
              </a:rPr>
              <a:t>1. Федеральный </a:t>
            </a:r>
            <a:r>
              <a:rPr lang="ru-RU" sz="2000" cap="none" dirty="0">
                <a:solidFill>
                  <a:srgbClr val="D8E806"/>
                </a:solidFill>
                <a:effectLst>
                  <a:outerShdw blurRad="38100" dist="38100" dir="2700000" algn="tl">
                    <a:srgbClr val="000000">
                      <a:alpha val="43137"/>
                    </a:srgbClr>
                  </a:outerShdw>
                </a:effectLst>
              </a:rPr>
              <a:t>закон от 25.12.2008 № 273-ФЗ «О противодействии коррупции</a:t>
            </a:r>
            <a:r>
              <a:rPr lang="ru-RU" sz="2000" cap="none" dirty="0" smtClean="0">
                <a:solidFill>
                  <a:srgbClr val="D8E806"/>
                </a:solidFill>
                <a:effectLst>
                  <a:outerShdw blurRad="38100" dist="38100" dir="2700000" algn="tl">
                    <a:srgbClr val="000000">
                      <a:alpha val="43137"/>
                    </a:srgbClr>
                  </a:outerShdw>
                </a:effectLst>
              </a:rPr>
              <a:t>».</a:t>
            </a:r>
            <a:r>
              <a:rPr lang="ru-RU" sz="2000" cap="none" dirty="0">
                <a:solidFill>
                  <a:srgbClr val="D8E806"/>
                </a:solidFill>
                <a:effectLst>
                  <a:outerShdw blurRad="38100" dist="38100" dir="2700000" algn="tl">
                    <a:srgbClr val="000000">
                      <a:alpha val="43137"/>
                    </a:srgbClr>
                  </a:outerShdw>
                </a:effectLst>
              </a:rPr>
              <a:t/>
            </a:r>
            <a:br>
              <a:rPr lang="ru-RU" sz="2000" cap="none" dirty="0">
                <a:solidFill>
                  <a:srgbClr val="D8E806"/>
                </a:solidFill>
                <a:effectLst>
                  <a:outerShdw blurRad="38100" dist="38100" dir="2700000" algn="tl">
                    <a:srgbClr val="000000">
                      <a:alpha val="43137"/>
                    </a:srgbClr>
                  </a:outerShdw>
                </a:effectLst>
              </a:rPr>
            </a:br>
            <a:r>
              <a:rPr lang="ru-RU" sz="2000" cap="none" dirty="0">
                <a:solidFill>
                  <a:srgbClr val="D8E806"/>
                </a:solidFill>
                <a:effectLst>
                  <a:outerShdw blurRad="38100" dist="38100" dir="2700000" algn="tl">
                    <a:srgbClr val="000000">
                      <a:alpha val="43137"/>
                    </a:srgbClr>
                  </a:outerShdw>
                </a:effectLst>
              </a:rPr>
              <a:t> </a:t>
            </a:r>
            <a:r>
              <a:rPr lang="ru-RU" sz="2000" cap="none" dirty="0" smtClean="0">
                <a:solidFill>
                  <a:srgbClr val="D8E806"/>
                </a:solidFill>
                <a:effectLst>
                  <a:outerShdw blurRad="38100" dist="38100" dir="2700000" algn="tl">
                    <a:srgbClr val="000000">
                      <a:alpha val="43137"/>
                    </a:srgbClr>
                  </a:outerShdw>
                </a:effectLst>
              </a:rPr>
              <a:t/>
            </a:r>
            <a:br>
              <a:rPr lang="ru-RU" sz="2000" cap="none" dirty="0" smtClean="0">
                <a:solidFill>
                  <a:srgbClr val="D8E806"/>
                </a:solidFill>
                <a:effectLst>
                  <a:outerShdw blurRad="38100" dist="38100" dir="2700000" algn="tl">
                    <a:srgbClr val="000000">
                      <a:alpha val="43137"/>
                    </a:srgbClr>
                  </a:outerShdw>
                </a:effectLst>
              </a:rPr>
            </a:br>
            <a:r>
              <a:rPr lang="ru-RU" sz="2000" cap="none" dirty="0" smtClean="0">
                <a:solidFill>
                  <a:srgbClr val="D8E806"/>
                </a:solidFill>
                <a:effectLst>
                  <a:outerShdw blurRad="38100" dist="38100" dir="2700000" algn="tl">
                    <a:srgbClr val="000000">
                      <a:alpha val="43137"/>
                    </a:srgbClr>
                  </a:outerShdw>
                </a:effectLst>
              </a:rPr>
              <a:t>2. Указ президента РФ от 29 июня 2018 г. N 378</a:t>
            </a:r>
            <a:br>
              <a:rPr lang="ru-RU" sz="2000" cap="none" dirty="0" smtClean="0">
                <a:solidFill>
                  <a:srgbClr val="D8E806"/>
                </a:solidFill>
                <a:effectLst>
                  <a:outerShdw blurRad="38100" dist="38100" dir="2700000" algn="tl">
                    <a:srgbClr val="000000">
                      <a:alpha val="43137"/>
                    </a:srgbClr>
                  </a:outerShdw>
                </a:effectLst>
              </a:rPr>
            </a:br>
            <a:r>
              <a:rPr lang="ru-RU" sz="2000" cap="none" dirty="0" smtClean="0">
                <a:solidFill>
                  <a:srgbClr val="D8E806"/>
                </a:solidFill>
                <a:effectLst>
                  <a:outerShdw blurRad="38100" dist="38100" dir="2700000" algn="tl">
                    <a:srgbClr val="000000">
                      <a:alpha val="43137"/>
                    </a:srgbClr>
                  </a:outerShdw>
                </a:effectLst>
              </a:rPr>
              <a:t>"О национальном плане противодействия коррупции на 2018 - 2020 годы», подпункт «ж», пункт 21.</a:t>
            </a:r>
            <a:br>
              <a:rPr lang="ru-RU" sz="2000" cap="none" dirty="0" smtClean="0">
                <a:solidFill>
                  <a:srgbClr val="D8E806"/>
                </a:solidFill>
                <a:effectLst>
                  <a:outerShdw blurRad="38100" dist="38100" dir="2700000" algn="tl">
                    <a:srgbClr val="000000">
                      <a:alpha val="43137"/>
                    </a:srgbClr>
                  </a:outerShdw>
                </a:effectLst>
              </a:rPr>
            </a:br>
            <a:r>
              <a:rPr lang="ru-RU" sz="2000" dirty="0" smtClean="0">
                <a:solidFill>
                  <a:srgbClr val="D8E806"/>
                </a:solidFill>
                <a:effectLst>
                  <a:outerShdw blurRad="38100" dist="38100" dir="2700000" algn="tl">
                    <a:srgbClr val="000000">
                      <a:alpha val="43137"/>
                    </a:srgbClr>
                  </a:outerShdw>
                </a:effectLst>
              </a:rPr>
              <a:t/>
            </a:r>
            <a:br>
              <a:rPr lang="ru-RU" sz="2000" dirty="0" smtClean="0">
                <a:solidFill>
                  <a:srgbClr val="D8E806"/>
                </a:solidFill>
                <a:effectLst>
                  <a:outerShdw blurRad="38100" dist="38100" dir="2700000" algn="tl">
                    <a:srgbClr val="000000">
                      <a:alpha val="43137"/>
                    </a:srgbClr>
                  </a:outerShdw>
                </a:effectLst>
              </a:rPr>
            </a:br>
            <a:r>
              <a:rPr lang="ru-RU" sz="2000" cap="none" dirty="0" smtClean="0">
                <a:solidFill>
                  <a:srgbClr val="D8E806"/>
                </a:solidFill>
                <a:effectLst>
                  <a:outerShdw blurRad="38100" dist="38100" dir="2700000" algn="tl">
                    <a:srgbClr val="000000">
                      <a:alpha val="43137"/>
                    </a:srgbClr>
                  </a:outerShdw>
                </a:effectLst>
              </a:rPr>
              <a:t>3. Распоряжение Правительства Российской Федерации от 21 декабря 2018 г. N 2884-р «Комплексный план просветительских мероприятий, направленных на создание в обществе атмосферы нетерпимости к коррупционным проявлениям, в том числе на повышение эффективности антикоррупционного просвещения, на 2019 - 2020 годы», пункты 25, 29.</a:t>
            </a:r>
            <a:r>
              <a:rPr lang="ru-RU" sz="2000" dirty="0" smtClean="0"/>
              <a:t/>
            </a:r>
            <a:br>
              <a:rPr lang="ru-RU" sz="2000" dirty="0" smtClean="0"/>
            </a:br>
            <a:endParaRPr lang="ru-RU" sz="2000" dirty="0"/>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2832389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62880" y="1484784"/>
            <a:ext cx="8229600" cy="864096"/>
          </a:xfrm>
        </p:spPr>
        <p:txBody>
          <a:bodyPr>
            <a:noAutofit/>
          </a:bodyPr>
          <a:lstStyle/>
          <a:p>
            <a:r>
              <a:rPr lang="ru-RU" sz="2000" cap="none" dirty="0" smtClean="0">
                <a:solidFill>
                  <a:srgbClr val="FFFF00"/>
                </a:solidFill>
                <a:effectLst>
                  <a:outerShdw blurRad="38100" dist="38100" dir="2700000" algn="tl">
                    <a:srgbClr val="000000">
                      <a:alpha val="43137"/>
                    </a:srgbClr>
                  </a:outerShdw>
                </a:effectLst>
              </a:rPr>
              <a:t>ЕСТЕСТВЕННЫЕ РИСКИ  </a:t>
            </a:r>
            <a:br>
              <a:rPr lang="ru-RU" sz="2000" cap="none" dirty="0" smtClean="0">
                <a:solidFill>
                  <a:srgbClr val="FFFF00"/>
                </a:solidFill>
                <a:effectLst>
                  <a:outerShdw blurRad="38100" dist="38100" dir="2700000" algn="tl">
                    <a:srgbClr val="000000">
                      <a:alpha val="43137"/>
                    </a:srgbClr>
                  </a:outerShdw>
                </a:effectLst>
              </a:rPr>
            </a:br>
            <a:endParaRPr lang="ru-RU" sz="1800" dirty="0">
              <a:solidFill>
                <a:srgbClr val="FFFF00"/>
              </a:solidFill>
            </a:endParaRPr>
          </a:p>
        </p:txBody>
      </p:sp>
      <p:sp>
        <p:nvSpPr>
          <p:cNvPr id="4" name="Заголовок 1"/>
          <p:cNvSpPr txBox="1">
            <a:spLocks/>
          </p:cNvSpPr>
          <p:nvPr/>
        </p:nvSpPr>
        <p:spPr>
          <a:xfrm>
            <a:off x="-1929" y="-107574"/>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
        <p:nvSpPr>
          <p:cNvPr id="7" name="Заголовок 1"/>
          <p:cNvSpPr txBox="1">
            <a:spLocks/>
          </p:cNvSpPr>
          <p:nvPr/>
        </p:nvSpPr>
        <p:spPr>
          <a:xfrm>
            <a:off x="835968" y="4077072"/>
            <a:ext cx="8229600" cy="1368152"/>
          </a:xfrm>
          <a:prstGeom prst="rect">
            <a:avLst/>
          </a:prstGeom>
        </p:spPr>
        <p:txBody>
          <a:bodyPr vert="horz" lIns="45720" tIns="0" rIns="45720" bIns="0" anchor="b">
            <a:no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marL="457200" indent="-457200" algn="l">
              <a:buAutoNum type="arabicPeriod"/>
            </a:pPr>
            <a:r>
              <a:rPr lang="ru-RU" sz="1800" cap="none" dirty="0" smtClean="0">
                <a:solidFill>
                  <a:srgbClr val="FFFF00"/>
                </a:solidFill>
                <a:effectLst>
                  <a:outerShdw blurRad="38100" dist="38100" dir="2700000" algn="tl">
                    <a:srgbClr val="000000">
                      <a:alpha val="43137"/>
                    </a:srgbClr>
                  </a:outerShdw>
                </a:effectLst>
              </a:rPr>
              <a:t>Механизмы самоконтроля в закрытой системе с устойчивыми коррупционными отношениями не </a:t>
            </a:r>
            <a:r>
              <a:rPr lang="ru-RU" sz="1800" cap="none" dirty="0" err="1" smtClean="0">
                <a:solidFill>
                  <a:srgbClr val="FFFF00"/>
                </a:solidFill>
                <a:effectLst>
                  <a:outerShdw blurRad="38100" dist="38100" dir="2700000" algn="tl">
                    <a:srgbClr val="000000">
                      <a:alpha val="43137"/>
                    </a:srgbClr>
                  </a:outerShdw>
                </a:effectLst>
              </a:rPr>
              <a:t>будутдостаточно</a:t>
            </a:r>
            <a:r>
              <a:rPr lang="ru-RU" sz="1800" cap="none" dirty="0" smtClean="0">
                <a:solidFill>
                  <a:srgbClr val="FFFF00"/>
                </a:solidFill>
                <a:effectLst>
                  <a:outerShdw blurRad="38100" dist="38100" dir="2700000" algn="tl">
                    <a:srgbClr val="000000">
                      <a:alpha val="43137"/>
                    </a:srgbClr>
                  </a:outerShdw>
                </a:effectLst>
              </a:rPr>
              <a:t> эффективны.</a:t>
            </a:r>
          </a:p>
          <a:p>
            <a:pPr marL="457200" indent="-457200" algn="l">
              <a:buAutoNum type="arabicPeriod"/>
            </a:pPr>
            <a:r>
              <a:rPr lang="ru-RU" sz="1800" cap="none" dirty="0" smtClean="0">
                <a:solidFill>
                  <a:srgbClr val="FFFF00"/>
                </a:solidFill>
                <a:effectLst>
                  <a:outerShdw blurRad="38100" dist="38100" dir="2700000" algn="tl">
                    <a:srgbClr val="000000">
                      <a:alpha val="43137"/>
                    </a:srgbClr>
                  </a:outerShdw>
                </a:effectLst>
              </a:rPr>
              <a:t>В иерархической системе эффективная антикоррупционная работа возможна только при наличии целеполагания и воли руководителей.</a:t>
            </a:r>
          </a:p>
          <a:p>
            <a:pPr marL="457200" indent="-457200" algn="l">
              <a:buAutoNum type="arabicPeriod"/>
            </a:pPr>
            <a:r>
              <a:rPr lang="ru-RU" sz="1800" cap="none" dirty="0" smtClean="0">
                <a:solidFill>
                  <a:srgbClr val="FFFF00"/>
                </a:solidFill>
                <a:effectLst>
                  <a:outerShdw blurRad="38100" dist="38100" dir="2700000" algn="tl">
                    <a:srgbClr val="000000">
                      <a:alpha val="43137"/>
                    </a:srgbClr>
                  </a:outerShdw>
                </a:effectLst>
              </a:rPr>
              <a:t>С учетом актуально состояния правовой культуры и правосознания,  определяющее значение имеет внешний контроль (надзор) за деятельностью организации.</a:t>
            </a:r>
          </a:p>
          <a:p>
            <a:pPr marL="457200" indent="-457200" algn="l">
              <a:buAutoNum type="arabicPeriod"/>
            </a:pPr>
            <a:r>
              <a:rPr lang="ru-RU" sz="1800" cap="none" dirty="0" smtClean="0">
                <a:solidFill>
                  <a:srgbClr val="FFFF00"/>
                </a:solidFill>
                <a:effectLst>
                  <a:outerShdw blurRad="38100" dist="38100" dir="2700000" algn="tl">
                    <a:srgbClr val="000000">
                      <a:alpha val="43137"/>
                    </a:srgbClr>
                  </a:outerShdw>
                </a:effectLst>
              </a:rPr>
              <a:t>Недостаточная актуализация механизмов саморегулирования (внутригрупповые антикоррупционные этические нормы).</a:t>
            </a:r>
            <a:endParaRPr lang="ru-RU" sz="1800" dirty="0">
              <a:solidFill>
                <a:srgbClr val="FFFF00"/>
              </a:solidFill>
            </a:endParaRPr>
          </a:p>
        </p:txBody>
      </p:sp>
    </p:spTree>
    <p:extLst>
      <p:ext uri="{BB962C8B-B14F-4D97-AF65-F5344CB8AC3E}">
        <p14:creationId xmlns:p14="http://schemas.microsoft.com/office/powerpoint/2010/main" val="35325263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62880" y="1484784"/>
            <a:ext cx="8229600" cy="864096"/>
          </a:xfrm>
        </p:spPr>
        <p:txBody>
          <a:bodyPr>
            <a:noAutofit/>
          </a:bodyPr>
          <a:lstStyle/>
          <a:p>
            <a:r>
              <a:rPr lang="ru-RU" sz="2000" cap="none" dirty="0" smtClean="0">
                <a:solidFill>
                  <a:srgbClr val="FFFF00"/>
                </a:solidFill>
                <a:effectLst>
                  <a:outerShdw blurRad="38100" dist="38100" dir="2700000" algn="tl">
                    <a:srgbClr val="000000">
                      <a:alpha val="43137"/>
                    </a:srgbClr>
                  </a:outerShdw>
                </a:effectLst>
              </a:rPr>
              <a:t>ПСИХОЛОГИЧЕСКИЕ АСПЕКТЫ КОРРУПЦИИ </a:t>
            </a:r>
            <a:endParaRPr lang="ru-RU" sz="1800" cap="none" dirty="0">
              <a:solidFill>
                <a:srgbClr val="FFFF00"/>
              </a:solidFill>
            </a:endParaRPr>
          </a:p>
        </p:txBody>
      </p:sp>
      <p:sp>
        <p:nvSpPr>
          <p:cNvPr id="4" name="Заголовок 1"/>
          <p:cNvSpPr txBox="1">
            <a:spLocks/>
          </p:cNvSpPr>
          <p:nvPr/>
        </p:nvSpPr>
        <p:spPr>
          <a:xfrm>
            <a:off x="-1929" y="-107574"/>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
        <p:nvSpPr>
          <p:cNvPr id="7" name="Заголовок 1"/>
          <p:cNvSpPr txBox="1">
            <a:spLocks/>
          </p:cNvSpPr>
          <p:nvPr/>
        </p:nvSpPr>
        <p:spPr>
          <a:xfrm>
            <a:off x="683568" y="4029322"/>
            <a:ext cx="8229600" cy="1368152"/>
          </a:xfrm>
          <a:prstGeom prst="rect">
            <a:avLst/>
          </a:prstGeom>
        </p:spPr>
        <p:txBody>
          <a:bodyPr vert="horz" lIns="45720" tIns="0" rIns="45720" bIns="0" anchor="b">
            <a:no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algn="l"/>
            <a:r>
              <a:rPr lang="ru-RU" sz="1800" cap="none" dirty="0" smtClean="0">
                <a:solidFill>
                  <a:srgbClr val="FFFF00"/>
                </a:solidFill>
                <a:effectLst>
                  <a:outerShdw blurRad="38100" dist="38100" dir="2700000" algn="tl">
                    <a:srgbClr val="000000">
                      <a:alpha val="43137"/>
                    </a:srgbClr>
                  </a:outerShdw>
                </a:effectLst>
              </a:rPr>
              <a:t>1</a:t>
            </a:r>
            <a:r>
              <a:rPr lang="ru-RU" sz="2400" cap="none" dirty="0">
                <a:solidFill>
                  <a:srgbClr val="FFFF00"/>
                </a:solidFill>
                <a:effectLst>
                  <a:outerShdw blurRad="38100" dist="38100" dir="2700000" algn="tl">
                    <a:srgbClr val="000000">
                      <a:alpha val="43137"/>
                    </a:srgbClr>
                  </a:outerShdw>
                </a:effectLst>
              </a:rPr>
              <a:t>) психология коррупционного </a:t>
            </a:r>
            <a:r>
              <a:rPr lang="ru-RU" sz="2400" cap="none" dirty="0" smtClean="0">
                <a:solidFill>
                  <a:srgbClr val="FFFF00"/>
                </a:solidFill>
                <a:effectLst>
                  <a:outerShdw blurRad="38100" dist="38100" dir="2700000" algn="tl">
                    <a:srgbClr val="000000">
                      <a:alpha val="43137"/>
                    </a:srgbClr>
                  </a:outerShdw>
                </a:effectLst>
              </a:rPr>
              <a:t>поведения</a:t>
            </a:r>
            <a:r>
              <a:rPr lang="ru-RU" sz="2400" cap="none" dirty="0">
                <a:solidFill>
                  <a:srgbClr val="FFFF00"/>
                </a:solidFill>
                <a:effectLst>
                  <a:outerShdw blurRad="38100" dist="38100" dir="2700000" algn="tl">
                    <a:srgbClr val="000000">
                      <a:alpha val="43137"/>
                    </a:srgbClr>
                  </a:outerShdw>
                </a:effectLst>
              </a:rPr>
              <a:t>;</a:t>
            </a:r>
          </a:p>
          <a:p>
            <a:pPr algn="l"/>
            <a:r>
              <a:rPr lang="ru-RU" sz="2400" cap="none" dirty="0" smtClean="0">
                <a:solidFill>
                  <a:srgbClr val="FFFF00"/>
                </a:solidFill>
                <a:effectLst>
                  <a:outerShdw blurRad="38100" dist="38100" dir="2700000" algn="tl">
                    <a:srgbClr val="000000">
                      <a:alpha val="43137"/>
                    </a:srgbClr>
                  </a:outerShdw>
                </a:effectLst>
              </a:rPr>
              <a:t>2) </a:t>
            </a:r>
            <a:r>
              <a:rPr lang="ru-RU" sz="2400" cap="none" dirty="0">
                <a:solidFill>
                  <a:srgbClr val="FFFF00"/>
                </a:solidFill>
                <a:effectLst>
                  <a:outerShdw blurRad="38100" dist="38100" dir="2700000" algn="tl">
                    <a:srgbClr val="000000">
                      <a:alpha val="43137"/>
                    </a:srgbClr>
                  </a:outerShdw>
                </a:effectLst>
              </a:rPr>
              <a:t>психология коррумпирующего </a:t>
            </a:r>
            <a:r>
              <a:rPr lang="ru-RU" sz="2400" cap="none" dirty="0" smtClean="0">
                <a:solidFill>
                  <a:srgbClr val="FFFF00"/>
                </a:solidFill>
                <a:effectLst>
                  <a:outerShdw blurRad="38100" dist="38100" dir="2700000" algn="tl">
                    <a:srgbClr val="000000">
                      <a:alpha val="43137"/>
                    </a:srgbClr>
                  </a:outerShdw>
                </a:effectLst>
              </a:rPr>
              <a:t>поведения</a:t>
            </a:r>
            <a:r>
              <a:rPr lang="ru-RU" sz="2400" cap="none" dirty="0">
                <a:solidFill>
                  <a:srgbClr val="FFFF00"/>
                </a:solidFill>
                <a:effectLst>
                  <a:outerShdw blurRad="38100" dist="38100" dir="2700000" algn="tl">
                    <a:srgbClr val="000000">
                      <a:alpha val="43137"/>
                    </a:srgbClr>
                  </a:outerShdw>
                </a:effectLst>
              </a:rPr>
              <a:t>, то есть тех, кто дает взятки, и т. п.;</a:t>
            </a:r>
          </a:p>
          <a:p>
            <a:pPr algn="l"/>
            <a:r>
              <a:rPr lang="ru-RU" sz="2400" cap="none" dirty="0">
                <a:solidFill>
                  <a:srgbClr val="FFFF00"/>
                </a:solidFill>
                <a:effectLst>
                  <a:outerShdw blurRad="38100" dist="38100" dir="2700000" algn="tl">
                    <a:srgbClr val="000000">
                      <a:alpha val="43137"/>
                    </a:srgbClr>
                  </a:outerShdw>
                </a:effectLst>
              </a:rPr>
              <a:t>3) отношение общества к проблеме </a:t>
            </a:r>
            <a:r>
              <a:rPr lang="ru-RU" sz="2400" cap="none" dirty="0" smtClean="0">
                <a:solidFill>
                  <a:srgbClr val="FFFF00"/>
                </a:solidFill>
                <a:effectLst>
                  <a:outerShdw blurRad="38100" dist="38100" dir="2700000" algn="tl">
                    <a:srgbClr val="000000">
                      <a:alpha val="43137"/>
                    </a:srgbClr>
                  </a:outerShdw>
                </a:effectLst>
              </a:rPr>
              <a:t>коррупции </a:t>
            </a:r>
            <a:r>
              <a:rPr lang="ru-RU" sz="2400" cap="none" dirty="0">
                <a:solidFill>
                  <a:srgbClr val="FFFF00"/>
                </a:solidFill>
                <a:effectLst>
                  <a:outerShdw blurRad="38100" dist="38100" dir="2700000" algn="tl">
                    <a:srgbClr val="000000">
                      <a:alpha val="43137"/>
                    </a:srgbClr>
                  </a:outerShdw>
                </a:effectLst>
              </a:rPr>
              <a:t>и к ее конкретным компонентам;</a:t>
            </a:r>
          </a:p>
          <a:p>
            <a:pPr algn="l"/>
            <a:r>
              <a:rPr lang="ru-RU" sz="2400" cap="none" dirty="0">
                <a:solidFill>
                  <a:srgbClr val="FFFF00"/>
                </a:solidFill>
                <a:effectLst>
                  <a:outerShdw blurRad="38100" dist="38100" dir="2700000" algn="tl">
                    <a:srgbClr val="000000">
                      <a:alpha val="43137"/>
                    </a:srgbClr>
                  </a:outerShdw>
                </a:effectLst>
              </a:rPr>
              <a:t>4) социально-психологические </a:t>
            </a:r>
            <a:r>
              <a:rPr lang="ru-RU" sz="2400" cap="none" dirty="0" smtClean="0">
                <a:solidFill>
                  <a:srgbClr val="FFFF00"/>
                </a:solidFill>
                <a:effectLst>
                  <a:outerShdw blurRad="38100" dist="38100" dir="2700000" algn="tl">
                    <a:srgbClr val="000000">
                      <a:alpha val="43137"/>
                    </a:srgbClr>
                  </a:outerShdw>
                </a:effectLst>
              </a:rPr>
              <a:t>процессы</a:t>
            </a:r>
            <a:r>
              <a:rPr lang="ru-RU" sz="2400" cap="none" dirty="0">
                <a:solidFill>
                  <a:srgbClr val="FFFF00"/>
                </a:solidFill>
                <a:effectLst>
                  <a:outerShdw blurRad="38100" dist="38100" dir="2700000" algn="tl">
                    <a:srgbClr val="000000">
                      <a:alpha val="43137"/>
                    </a:srgbClr>
                  </a:outerShdw>
                </a:effectLst>
              </a:rPr>
              <a:t>, влияющие на коррупцию.</a:t>
            </a:r>
            <a:endParaRPr lang="ru-RU" sz="2400" dirty="0">
              <a:solidFill>
                <a:srgbClr val="FFFF00"/>
              </a:solidFill>
            </a:endParaRPr>
          </a:p>
        </p:txBody>
      </p:sp>
    </p:spTree>
    <p:extLst>
      <p:ext uri="{BB962C8B-B14F-4D97-AF65-F5344CB8AC3E}">
        <p14:creationId xmlns:p14="http://schemas.microsoft.com/office/powerpoint/2010/main" val="19751300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3568" y="2060848"/>
            <a:ext cx="8229600" cy="864096"/>
          </a:xfrm>
        </p:spPr>
        <p:txBody>
          <a:bodyPr>
            <a:noAutofit/>
          </a:bodyPr>
          <a:lstStyle/>
          <a:p>
            <a:r>
              <a:rPr lang="ru-RU" sz="2800" cap="none" dirty="0" smtClean="0">
                <a:solidFill>
                  <a:srgbClr val="FFFF00"/>
                </a:solidFill>
                <a:effectLst>
                  <a:outerShdw blurRad="38100" dist="38100" dir="2700000" algn="tl">
                    <a:srgbClr val="000000">
                      <a:alpha val="43137"/>
                    </a:srgbClr>
                  </a:outerShdw>
                </a:effectLst>
              </a:rPr>
              <a:t>ХАРАКТЕРНЫЕ ВИДЫ </a:t>
            </a:r>
            <a:br>
              <a:rPr lang="ru-RU" sz="2800" cap="none" dirty="0" smtClean="0">
                <a:solidFill>
                  <a:srgbClr val="FFFF00"/>
                </a:solidFill>
                <a:effectLst>
                  <a:outerShdw blurRad="38100" dist="38100" dir="2700000" algn="tl">
                    <a:srgbClr val="000000">
                      <a:alpha val="43137"/>
                    </a:srgbClr>
                  </a:outerShdw>
                </a:effectLst>
              </a:rPr>
            </a:br>
            <a:r>
              <a:rPr lang="ru-RU" sz="2800" cap="none" dirty="0" smtClean="0">
                <a:solidFill>
                  <a:srgbClr val="FFFF00"/>
                </a:solidFill>
                <a:effectLst>
                  <a:outerShdw blurRad="38100" dist="38100" dir="2700000" algn="tl">
                    <a:srgbClr val="000000">
                      <a:alpha val="43137"/>
                    </a:srgbClr>
                  </a:outerShdw>
                </a:effectLst>
              </a:rPr>
              <a:t>ПСИХОЛОГИЧЕСКОЙ ЗАЩИТЫ </a:t>
            </a:r>
            <a:br>
              <a:rPr lang="ru-RU" sz="2800" cap="none" dirty="0" smtClean="0">
                <a:solidFill>
                  <a:srgbClr val="FFFF00"/>
                </a:solidFill>
                <a:effectLst>
                  <a:outerShdw blurRad="38100" dist="38100" dir="2700000" algn="tl">
                    <a:srgbClr val="000000">
                      <a:alpha val="43137"/>
                    </a:srgbClr>
                  </a:outerShdw>
                </a:effectLst>
              </a:rPr>
            </a:br>
            <a:r>
              <a:rPr lang="ru-RU" sz="2800" cap="none" dirty="0" smtClean="0">
                <a:solidFill>
                  <a:srgbClr val="FFFF00"/>
                </a:solidFill>
                <a:effectLst>
                  <a:outerShdw blurRad="38100" dist="38100" dir="2700000" algn="tl">
                    <a:srgbClr val="000000">
                      <a:alpha val="43137"/>
                    </a:srgbClr>
                  </a:outerShdw>
                </a:effectLst>
              </a:rPr>
              <a:t>КОРРУПЦИОНЕРОВ</a:t>
            </a:r>
            <a:endParaRPr lang="ru-RU" sz="2800" cap="none" dirty="0">
              <a:solidFill>
                <a:srgbClr val="FFFF00"/>
              </a:solidFill>
            </a:endParaRPr>
          </a:p>
        </p:txBody>
      </p:sp>
      <p:sp>
        <p:nvSpPr>
          <p:cNvPr id="4" name="Заголовок 1"/>
          <p:cNvSpPr txBox="1">
            <a:spLocks/>
          </p:cNvSpPr>
          <p:nvPr/>
        </p:nvSpPr>
        <p:spPr>
          <a:xfrm>
            <a:off x="-1929" y="-107574"/>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
        <p:nvSpPr>
          <p:cNvPr id="7" name="Заголовок 1"/>
          <p:cNvSpPr txBox="1">
            <a:spLocks/>
          </p:cNvSpPr>
          <p:nvPr/>
        </p:nvSpPr>
        <p:spPr>
          <a:xfrm>
            <a:off x="683568" y="3573016"/>
            <a:ext cx="8229600" cy="1368152"/>
          </a:xfrm>
          <a:prstGeom prst="rect">
            <a:avLst/>
          </a:prstGeom>
        </p:spPr>
        <p:txBody>
          <a:bodyPr vert="horz" lIns="45720" tIns="0" rIns="45720" bIns="0" anchor="b">
            <a:noAutofit/>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marL="457200" indent="-457200" algn="l">
              <a:buAutoNum type="arabicParenR"/>
            </a:pPr>
            <a:r>
              <a:rPr lang="ru-RU" sz="2400" cap="none" dirty="0" smtClean="0">
                <a:solidFill>
                  <a:srgbClr val="FFFF00"/>
                </a:solidFill>
                <a:effectLst>
                  <a:outerShdw blurRad="38100" dist="38100" dir="2700000" algn="tl">
                    <a:srgbClr val="000000">
                      <a:alpha val="43137"/>
                    </a:srgbClr>
                  </a:outerShdw>
                </a:effectLst>
              </a:rPr>
              <a:t>отрицание; </a:t>
            </a:r>
          </a:p>
          <a:p>
            <a:pPr marL="457200" indent="-457200" algn="l">
              <a:buAutoNum type="arabicParenR"/>
            </a:pPr>
            <a:r>
              <a:rPr lang="ru-RU" sz="2400" cap="none" dirty="0" smtClean="0">
                <a:solidFill>
                  <a:srgbClr val="FFFF00"/>
                </a:solidFill>
                <a:effectLst>
                  <a:outerShdw blurRad="38100" dist="38100" dir="2700000" algn="tl">
                    <a:srgbClr val="000000">
                      <a:alpha val="43137"/>
                    </a:srgbClr>
                  </a:outerShdw>
                </a:effectLst>
              </a:rPr>
              <a:t>убежденность </a:t>
            </a:r>
            <a:r>
              <a:rPr lang="ru-RU" sz="2400" cap="none" dirty="0">
                <a:solidFill>
                  <a:srgbClr val="FFFF00"/>
                </a:solidFill>
                <a:effectLst>
                  <a:outerShdw blurRad="38100" dist="38100" dir="2700000" algn="tl">
                    <a:srgbClr val="000000">
                      <a:alpha val="43137"/>
                    </a:srgbClr>
                  </a:outerShdw>
                </a:effectLst>
              </a:rPr>
              <a:t>в том, что жертвы коррупционных</a:t>
            </a:r>
          </a:p>
          <a:p>
            <a:pPr algn="l"/>
            <a:r>
              <a:rPr lang="ru-RU" sz="2400" cap="none" dirty="0">
                <a:solidFill>
                  <a:srgbClr val="FFFF00"/>
                </a:solidFill>
                <a:effectLst>
                  <a:outerShdw blurRad="38100" dist="38100" dir="2700000" algn="tl">
                    <a:srgbClr val="000000">
                      <a:alpha val="43137"/>
                    </a:srgbClr>
                  </a:outerShdw>
                </a:effectLst>
              </a:rPr>
              <a:t>преступлений сами часто совершают такие</a:t>
            </a:r>
          </a:p>
          <a:p>
            <a:pPr algn="l"/>
            <a:r>
              <a:rPr lang="ru-RU" sz="2400" cap="none" dirty="0">
                <a:solidFill>
                  <a:srgbClr val="FFFF00"/>
                </a:solidFill>
                <a:effectLst>
                  <a:outerShdw blurRad="38100" dist="38100" dir="2700000" algn="tl">
                    <a:srgbClr val="000000">
                      <a:alpha val="43137"/>
                    </a:srgbClr>
                  </a:outerShdw>
                </a:effectLst>
              </a:rPr>
              <a:t>же </a:t>
            </a:r>
            <a:r>
              <a:rPr lang="ru-RU" sz="2400" cap="none" dirty="0" smtClean="0">
                <a:solidFill>
                  <a:srgbClr val="FFFF00"/>
                </a:solidFill>
                <a:effectLst>
                  <a:outerShdw blurRad="38100" dist="38100" dir="2700000" algn="tl">
                    <a:srgbClr val="000000">
                      <a:alpha val="43137"/>
                    </a:srgbClr>
                  </a:outerShdw>
                </a:effectLst>
              </a:rPr>
              <a:t>преступления;</a:t>
            </a:r>
            <a:endParaRPr lang="ru-RU" sz="2400" dirty="0">
              <a:solidFill>
                <a:srgbClr val="FFFF00"/>
              </a:solidFill>
            </a:endParaRPr>
          </a:p>
        </p:txBody>
      </p:sp>
    </p:spTree>
    <p:extLst>
      <p:ext uri="{BB962C8B-B14F-4D97-AF65-F5344CB8AC3E}">
        <p14:creationId xmlns:p14="http://schemas.microsoft.com/office/powerpoint/2010/main" val="1662503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3607" y="1556792"/>
            <a:ext cx="8229600" cy="4248472"/>
          </a:xfrm>
        </p:spPr>
        <p:txBody>
          <a:bodyPr>
            <a:noAutofit/>
          </a:bodyPr>
          <a:lstStyle/>
          <a:p>
            <a:pPr algn="l"/>
            <a:r>
              <a:rPr lang="ru-RU" sz="2000" cap="none" dirty="0">
                <a:solidFill>
                  <a:srgbClr val="D8E806"/>
                </a:solidFill>
                <a:effectLst>
                  <a:outerShdw blurRad="38100" dist="38100" dir="2700000" algn="tl">
                    <a:srgbClr val="000000">
                      <a:alpha val="43137"/>
                    </a:srgbClr>
                  </a:outerShdw>
                </a:effectLst>
              </a:rPr>
              <a:t>Федеральный закон от 25.12.2008 N 273-ФЗ (ред. от 24.04.2020) "О противодействии </a:t>
            </a:r>
            <a:r>
              <a:rPr lang="ru-RU" sz="2000" cap="none" dirty="0" smtClean="0">
                <a:solidFill>
                  <a:srgbClr val="D8E806"/>
                </a:solidFill>
                <a:effectLst>
                  <a:outerShdw blurRad="38100" dist="38100" dir="2700000" algn="tl">
                    <a:srgbClr val="000000">
                      <a:alpha val="43137"/>
                    </a:srgbClr>
                  </a:outerShdw>
                </a:effectLst>
              </a:rPr>
              <a:t>коррупции»</a:t>
            </a:r>
            <a:br>
              <a:rPr lang="ru-RU" sz="2000" cap="none" dirty="0" smtClean="0">
                <a:solidFill>
                  <a:srgbClr val="D8E806"/>
                </a:solidFill>
                <a:effectLst>
                  <a:outerShdw blurRad="38100" dist="38100" dir="2700000" algn="tl">
                    <a:srgbClr val="000000">
                      <a:alpha val="43137"/>
                    </a:srgbClr>
                  </a:outerShdw>
                </a:effectLst>
              </a:rPr>
            </a:br>
            <a:r>
              <a:rPr lang="ru-RU" sz="2000" cap="none" dirty="0">
                <a:solidFill>
                  <a:srgbClr val="D8E806"/>
                </a:solidFill>
                <a:effectLst>
                  <a:outerShdw blurRad="38100" dist="38100" dir="2700000" algn="tl">
                    <a:srgbClr val="000000">
                      <a:alpha val="43137"/>
                    </a:srgbClr>
                  </a:outerShdw>
                </a:effectLst>
              </a:rPr>
              <a:t/>
            </a:r>
            <a:br>
              <a:rPr lang="ru-RU" sz="2000" cap="none" dirty="0">
                <a:solidFill>
                  <a:srgbClr val="D8E806"/>
                </a:solidFill>
                <a:effectLst>
                  <a:outerShdw blurRad="38100" dist="38100" dir="2700000" algn="tl">
                    <a:srgbClr val="000000">
                      <a:alpha val="43137"/>
                    </a:srgbClr>
                  </a:outerShdw>
                </a:effectLst>
              </a:rPr>
            </a:br>
            <a:r>
              <a:rPr lang="ru-RU" sz="1800" cap="none" dirty="0" smtClean="0">
                <a:solidFill>
                  <a:srgbClr val="D8E806"/>
                </a:solidFill>
                <a:effectLst>
                  <a:outerShdw blurRad="38100" dist="38100" dir="2700000" algn="tl">
                    <a:srgbClr val="000000">
                      <a:alpha val="43137"/>
                    </a:srgbClr>
                  </a:outerShdw>
                </a:effectLst>
              </a:rPr>
              <a:t>Коррупция</a:t>
            </a:r>
            <a:r>
              <a:rPr lang="ru-RU" sz="1800" cap="none" dirty="0">
                <a:solidFill>
                  <a:srgbClr val="D8E806"/>
                </a:solidFill>
                <a:effectLst>
                  <a:outerShdw blurRad="38100" dist="38100" dir="2700000" algn="tl">
                    <a:srgbClr val="000000">
                      <a:alpha val="43137"/>
                    </a:srgbClr>
                  </a:outerShdw>
                </a:effectLst>
              </a:rPr>
              <a:t>:</a:t>
            </a:r>
            <a:br>
              <a:rPr lang="ru-RU" sz="1800" cap="none" dirty="0">
                <a:solidFill>
                  <a:srgbClr val="D8E806"/>
                </a:solidFill>
                <a:effectLst>
                  <a:outerShdw blurRad="38100" dist="38100" dir="2700000" algn="tl">
                    <a:srgbClr val="000000">
                      <a:alpha val="43137"/>
                    </a:srgbClr>
                  </a:outerShdw>
                </a:effectLst>
              </a:rPr>
            </a:br>
            <a:r>
              <a:rPr lang="ru-RU" sz="1800" cap="none" dirty="0">
                <a:solidFill>
                  <a:srgbClr val="D8E806"/>
                </a:solidFill>
                <a:effectLst>
                  <a:outerShdw blurRad="38100" dist="38100" dir="2700000" algn="tl">
                    <a:srgbClr val="000000">
                      <a:alpha val="43137"/>
                    </a:srgbClr>
                  </a:outerShdw>
                </a:effectLst>
              </a:rPr>
              <a:t>а) 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a:t>
            </a:r>
            <a:br>
              <a:rPr lang="ru-RU" sz="1800" cap="none" dirty="0">
                <a:solidFill>
                  <a:srgbClr val="D8E806"/>
                </a:solidFill>
                <a:effectLst>
                  <a:outerShdw blurRad="38100" dist="38100" dir="2700000" algn="tl">
                    <a:srgbClr val="000000">
                      <a:alpha val="43137"/>
                    </a:srgbClr>
                  </a:outerShdw>
                </a:effectLst>
              </a:rPr>
            </a:br>
            <a:r>
              <a:rPr lang="ru-RU" sz="1800" cap="none" dirty="0">
                <a:solidFill>
                  <a:srgbClr val="D8E806"/>
                </a:solidFill>
                <a:effectLst>
                  <a:outerShdw blurRad="38100" dist="38100" dir="2700000" algn="tl">
                    <a:srgbClr val="000000">
                      <a:alpha val="43137"/>
                    </a:srgbClr>
                  </a:outerShdw>
                </a:effectLst>
              </a:rPr>
              <a:t>б) совершение деяний, указанных в подпункте "а" настоящего пункта, от имени или в интересах юридического лица;</a:t>
            </a:r>
            <a:r>
              <a:rPr lang="ru-RU" sz="1600" cap="none" dirty="0">
                <a:solidFill>
                  <a:srgbClr val="D8E806"/>
                </a:solidFill>
                <a:effectLst>
                  <a:outerShdw blurRad="38100" dist="38100" dir="2700000" algn="tl">
                    <a:srgbClr val="000000">
                      <a:alpha val="43137"/>
                    </a:srgbClr>
                  </a:outerShdw>
                </a:effectLst>
              </a:rPr>
              <a:t/>
            </a:r>
            <a:br>
              <a:rPr lang="ru-RU" sz="1600" cap="none" dirty="0">
                <a:solidFill>
                  <a:srgbClr val="D8E806"/>
                </a:solidFill>
                <a:effectLst>
                  <a:outerShdw blurRad="38100" dist="38100" dir="2700000" algn="tl">
                    <a:srgbClr val="000000">
                      <a:alpha val="43137"/>
                    </a:srgbClr>
                  </a:outerShdw>
                </a:effectLst>
              </a:rPr>
            </a:br>
            <a:endParaRPr lang="ru-RU" sz="1600" dirty="0"/>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40166981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3607" y="1844824"/>
            <a:ext cx="8229600" cy="4248472"/>
          </a:xfrm>
        </p:spPr>
        <p:txBody>
          <a:bodyPr>
            <a:noAutofit/>
          </a:bodyPr>
          <a:lstStyle/>
          <a:p>
            <a:pPr algn="l"/>
            <a:r>
              <a:rPr lang="ru-RU" sz="2000" cap="none" dirty="0">
                <a:solidFill>
                  <a:srgbClr val="FFFF00"/>
                </a:solidFill>
                <a:effectLst>
                  <a:outerShdw blurRad="38100" dist="38100" dir="2700000" algn="tl">
                    <a:srgbClr val="000000">
                      <a:alpha val="43137"/>
                    </a:srgbClr>
                  </a:outerShdw>
                </a:effectLst>
              </a:rPr>
              <a:t>Федеральный закон от 25.12.2008 N 273-ФЗ (ред. от 24.04.2020) "О противодействии </a:t>
            </a:r>
            <a:r>
              <a:rPr lang="ru-RU" sz="2000" cap="none" dirty="0" smtClean="0">
                <a:solidFill>
                  <a:srgbClr val="FFFF00"/>
                </a:solidFill>
                <a:effectLst>
                  <a:outerShdw blurRad="38100" dist="38100" dir="2700000" algn="tl">
                    <a:srgbClr val="000000">
                      <a:alpha val="43137"/>
                    </a:srgbClr>
                  </a:outerShdw>
                </a:effectLst>
              </a:rPr>
              <a:t>коррупции«</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1800" cap="none" dirty="0">
                <a:solidFill>
                  <a:srgbClr val="FFFF00"/>
                </a:solidFill>
                <a:effectLst>
                  <a:outerShdw blurRad="38100" dist="38100" dir="2700000" algn="tl">
                    <a:srgbClr val="000000">
                      <a:alpha val="43137"/>
                    </a:srgbClr>
                  </a:outerShdw>
                </a:effectLst>
              </a:rPr>
              <a:t>2) противодействие коррупции - деятельность 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организаций и физических лиц в пределах их полномочий:</a:t>
            </a:r>
            <a:br>
              <a:rPr lang="ru-RU" sz="1800" cap="none" dirty="0">
                <a:solidFill>
                  <a:srgbClr val="FFFF00"/>
                </a:solidFill>
                <a:effectLst>
                  <a:outerShdw blurRad="38100" dist="38100" dir="2700000" algn="tl">
                    <a:srgbClr val="000000">
                      <a:alpha val="43137"/>
                    </a:srgbClr>
                  </a:outerShdw>
                </a:effectLst>
              </a:rPr>
            </a:br>
            <a:r>
              <a:rPr lang="ru-RU" sz="1800" cap="none" dirty="0" smtClean="0">
                <a:solidFill>
                  <a:srgbClr val="FFFF00"/>
                </a:solidFill>
                <a:effectLst>
                  <a:outerShdw blurRad="38100" dist="38100" dir="2700000" algn="tl">
                    <a:srgbClr val="000000">
                      <a:alpha val="43137"/>
                    </a:srgbClr>
                  </a:outerShdw>
                </a:effectLst>
              </a:rPr>
              <a:t>     а</a:t>
            </a:r>
            <a:r>
              <a:rPr lang="ru-RU" sz="1800" cap="none" dirty="0">
                <a:solidFill>
                  <a:srgbClr val="FFFF00"/>
                </a:solidFill>
                <a:effectLst>
                  <a:outerShdw blurRad="38100" dist="38100" dir="2700000" algn="tl">
                    <a:srgbClr val="000000">
                      <a:alpha val="43137"/>
                    </a:srgbClr>
                  </a:outerShdw>
                </a:effectLst>
              </a:rPr>
              <a:t>) по предупреждению коррупции, в том числе по выявлению и последующему устранению причин коррупции (профилактика коррупции);</a:t>
            </a:r>
            <a:br>
              <a:rPr lang="ru-RU" sz="1800" cap="none" dirty="0">
                <a:solidFill>
                  <a:srgbClr val="FFFF00"/>
                </a:solidFill>
                <a:effectLst>
                  <a:outerShdw blurRad="38100" dist="38100" dir="2700000" algn="tl">
                    <a:srgbClr val="000000">
                      <a:alpha val="43137"/>
                    </a:srgbClr>
                  </a:outerShdw>
                </a:effectLst>
              </a:rPr>
            </a:br>
            <a:r>
              <a:rPr lang="ru-RU" sz="1800" cap="none" dirty="0" smtClean="0">
                <a:solidFill>
                  <a:srgbClr val="FFFF00"/>
                </a:solidFill>
                <a:effectLst>
                  <a:outerShdw blurRad="38100" dist="38100" dir="2700000" algn="tl">
                    <a:srgbClr val="000000">
                      <a:alpha val="43137"/>
                    </a:srgbClr>
                  </a:outerShdw>
                </a:effectLst>
              </a:rPr>
              <a:t>     б</a:t>
            </a:r>
            <a:r>
              <a:rPr lang="ru-RU" sz="1800" cap="none" dirty="0">
                <a:solidFill>
                  <a:srgbClr val="FFFF00"/>
                </a:solidFill>
                <a:effectLst>
                  <a:outerShdw blurRad="38100" dist="38100" dir="2700000" algn="tl">
                    <a:srgbClr val="000000">
                      <a:alpha val="43137"/>
                    </a:srgbClr>
                  </a:outerShdw>
                </a:effectLst>
              </a:rPr>
              <a:t>) по выявлению, предупреждению, пресечению, раскрытию и расследованию коррупционных правонарушений (борьба с коррупцией);</a:t>
            </a:r>
            <a:br>
              <a:rPr lang="ru-RU" sz="1800" cap="none" dirty="0">
                <a:solidFill>
                  <a:srgbClr val="FFFF00"/>
                </a:solidFill>
                <a:effectLst>
                  <a:outerShdw blurRad="38100" dist="38100" dir="2700000" algn="tl">
                    <a:srgbClr val="000000">
                      <a:alpha val="43137"/>
                    </a:srgbClr>
                  </a:outerShdw>
                </a:effectLst>
              </a:rPr>
            </a:br>
            <a:r>
              <a:rPr lang="ru-RU" sz="1800" cap="none" dirty="0" smtClean="0">
                <a:solidFill>
                  <a:srgbClr val="FFFF00"/>
                </a:solidFill>
                <a:effectLst>
                  <a:outerShdw blurRad="38100" dist="38100" dir="2700000" algn="tl">
                    <a:srgbClr val="000000">
                      <a:alpha val="43137"/>
                    </a:srgbClr>
                  </a:outerShdw>
                </a:effectLst>
              </a:rPr>
              <a:t>     в</a:t>
            </a:r>
            <a:r>
              <a:rPr lang="ru-RU" sz="1800" cap="none" dirty="0">
                <a:solidFill>
                  <a:srgbClr val="FFFF00"/>
                </a:solidFill>
                <a:effectLst>
                  <a:outerShdw blurRad="38100" dist="38100" dir="2700000" algn="tl">
                    <a:srgbClr val="000000">
                      <a:alpha val="43137"/>
                    </a:srgbClr>
                  </a:outerShdw>
                </a:effectLst>
              </a:rPr>
              <a:t>) по минимизации и (или) ликвидации последствий коррупционных правонарушений.</a:t>
            </a:r>
            <a:br>
              <a:rPr lang="ru-RU" sz="1800" cap="none" dirty="0">
                <a:solidFill>
                  <a:srgbClr val="FFFF00"/>
                </a:solidFill>
                <a:effectLst>
                  <a:outerShdw blurRad="38100" dist="38100" dir="2700000" algn="tl">
                    <a:srgbClr val="000000">
                      <a:alpha val="43137"/>
                    </a:srgbClr>
                  </a:outerShdw>
                </a:effectLst>
              </a:rPr>
            </a:br>
            <a:endParaRPr lang="ru-RU" sz="16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34849162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3607" y="1844824"/>
            <a:ext cx="8229600" cy="424847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В документах ООН </a:t>
            </a:r>
            <a:r>
              <a:rPr lang="ru-RU" sz="2000" cap="none" dirty="0">
                <a:solidFill>
                  <a:srgbClr val="FFFF00"/>
                </a:solidFill>
                <a:effectLst>
                  <a:outerShdw blurRad="38100" dist="38100" dir="2700000" algn="tl">
                    <a:srgbClr val="000000">
                      <a:alpha val="43137"/>
                    </a:srgbClr>
                  </a:outerShdw>
                </a:effectLst>
              </a:rPr>
              <a:t>о международной борьбе с </a:t>
            </a:r>
            <a:r>
              <a:rPr lang="ru-RU" sz="2000" cap="none" dirty="0" smtClean="0">
                <a:solidFill>
                  <a:srgbClr val="FFFF00"/>
                </a:solidFill>
                <a:effectLst>
                  <a:outerShdw blurRad="38100" dist="38100" dir="2700000" algn="tl">
                    <a:srgbClr val="000000">
                      <a:alpha val="43137"/>
                    </a:srgbClr>
                  </a:outerShdw>
                </a:effectLst>
              </a:rPr>
              <a:t>коррупцией последняя есть </a:t>
            </a:r>
            <a:r>
              <a:rPr lang="ru-RU" sz="2000" cap="none" dirty="0">
                <a:solidFill>
                  <a:srgbClr val="FFFF00"/>
                </a:solidFill>
                <a:effectLst>
                  <a:outerShdw blurRad="38100" dist="38100" dir="2700000" algn="tl">
                    <a:srgbClr val="000000">
                      <a:alpha val="43137"/>
                    </a:srgbClr>
                  </a:outerShdw>
                </a:effectLst>
              </a:rPr>
              <a:t>"злоупотребление государственной властью для получения выгоды в личных целях".</a:t>
            </a:r>
            <a:br>
              <a:rPr lang="ru-RU" sz="2000" cap="none" dirty="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Определение </a:t>
            </a:r>
            <a:r>
              <a:rPr lang="ru-RU" sz="2000" cap="none" dirty="0">
                <a:solidFill>
                  <a:srgbClr val="FFFF00"/>
                </a:solidFill>
                <a:effectLst>
                  <a:outerShdw blurRad="38100" dist="38100" dir="2700000" algn="tl">
                    <a:srgbClr val="000000">
                      <a:alpha val="43137"/>
                    </a:srgbClr>
                  </a:outerShdw>
                </a:effectLst>
              </a:rPr>
              <a:t>междисциплинарной группы по коррупции Совета </a:t>
            </a:r>
            <a:r>
              <a:rPr lang="ru-RU" sz="2000" cap="none" dirty="0" smtClean="0">
                <a:solidFill>
                  <a:srgbClr val="FFFF00"/>
                </a:solidFill>
                <a:effectLst>
                  <a:outerShdw blurRad="38100" dist="38100" dir="2700000" algn="tl">
                    <a:srgbClr val="000000">
                      <a:alpha val="43137"/>
                    </a:srgbClr>
                  </a:outerShdw>
                </a:effectLst>
              </a:rPr>
              <a:t>Европы: «Коррупция </a:t>
            </a:r>
            <a:r>
              <a:rPr lang="ru-RU" sz="2000" cap="none" dirty="0">
                <a:solidFill>
                  <a:srgbClr val="FFFF00"/>
                </a:solidFill>
                <a:effectLst>
                  <a:outerShdw blurRad="38100" dist="38100" dir="2700000" algn="tl">
                    <a:srgbClr val="000000">
                      <a:alpha val="43137"/>
                    </a:srgbClr>
                  </a:outerShdw>
                </a:effectLst>
              </a:rPr>
              <a:t>представляет собой взяточничество и любое другое поведение лиц, которым поручено выполнение определенных обязанностей в государственном или частном секторе и которое ведет к нарушению обязанностей, возложенных на них по статусу государственного должностного лица, частного сотрудника, независимого агента, или иного рода отношений и имеет целью получение любых незаконных выгод для себя и </a:t>
            </a:r>
            <a:r>
              <a:rPr lang="ru-RU" sz="2000" cap="none" dirty="0" smtClean="0">
                <a:solidFill>
                  <a:srgbClr val="FFFF00"/>
                </a:solidFill>
                <a:effectLst>
                  <a:outerShdw blurRad="38100" dist="38100" dir="2700000" algn="tl">
                    <a:srgbClr val="000000">
                      <a:alpha val="43137"/>
                    </a:srgbClr>
                  </a:outerShdw>
                </a:effectLst>
              </a:rPr>
              <a:t>других»</a:t>
            </a:r>
            <a:r>
              <a:rPr lang="ru-RU" sz="1800" cap="none" dirty="0">
                <a:solidFill>
                  <a:srgbClr val="FFFF00"/>
                </a:solidFill>
                <a:effectLst>
                  <a:outerShdw blurRad="38100" dist="38100" dir="2700000" algn="tl">
                    <a:srgbClr val="000000">
                      <a:alpha val="43137"/>
                    </a:srgbClr>
                  </a:outerShdw>
                </a:effectLst>
              </a:rPr>
              <a:t/>
            </a:r>
            <a:br>
              <a:rPr lang="ru-RU" sz="1800" cap="none" dirty="0">
                <a:solidFill>
                  <a:srgbClr val="FFFF00"/>
                </a:solidFill>
                <a:effectLst>
                  <a:outerShdw blurRad="38100" dist="38100" dir="2700000" algn="tl">
                    <a:srgbClr val="000000">
                      <a:alpha val="43137"/>
                    </a:srgbClr>
                  </a:outerShdw>
                </a:effectLst>
              </a:rPr>
            </a:br>
            <a:endParaRPr lang="ru-RU" sz="16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27993229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1988840"/>
            <a:ext cx="8229600" cy="316835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ЭКОНОМИЧЕСКИЙ ПОДХОД</a:t>
            </a: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Коррупция - негативное </a:t>
            </a:r>
            <a:r>
              <a:rPr lang="ru-RU" sz="2000" cap="none" dirty="0">
                <a:solidFill>
                  <a:srgbClr val="FFFF00"/>
                </a:solidFill>
                <a:effectLst>
                  <a:outerShdw blurRad="38100" dist="38100" dir="2700000" algn="tl">
                    <a:srgbClr val="000000">
                      <a:alpha val="43137"/>
                    </a:srgbClr>
                  </a:outerShdw>
                </a:effectLst>
              </a:rPr>
              <a:t>социальное (социально-экономическое) явление, проявляющееся в подкупе и продажности должностных лиц органов государственной власти и местного самоуправления, а также лиц, выполняющих управленческие функции в коммерческих и иных организациях, в результате чего причиняется экономический ущерб обществу, государству, хозяйствующим субъектам и отдельным гражданам.</a:t>
            </a:r>
            <a:endParaRPr lang="ru-RU" sz="16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1045094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2996952"/>
            <a:ext cx="8229600" cy="3168352"/>
          </a:xfrm>
        </p:spPr>
        <p:txBody>
          <a:bodyPr>
            <a:noAutofit/>
          </a:bodyPr>
          <a:lstStyle/>
          <a:p>
            <a:pPr algn="l"/>
            <a:r>
              <a:rPr lang="ru-RU" sz="2000" cap="none" dirty="0" smtClean="0">
                <a:solidFill>
                  <a:srgbClr val="FFFF00"/>
                </a:solidFill>
                <a:effectLst>
                  <a:outerShdw blurRad="38100" dist="38100" dir="2700000" algn="tl">
                    <a:srgbClr val="000000">
                      <a:alpha val="43137"/>
                    </a:srgbClr>
                  </a:outerShdw>
                </a:effectLst>
              </a:rPr>
              <a:t>СОЦИАЛЬНО – ПСИХОЛОГИЧЕСКИЙ ПОДХОД</a:t>
            </a:r>
            <a:br>
              <a:rPr lang="ru-RU" sz="2000" cap="none" dirty="0" smtClean="0">
                <a:solidFill>
                  <a:srgbClr val="FFFF00"/>
                </a:solidFill>
                <a:effectLst>
                  <a:outerShdw blurRad="38100" dist="38100" dir="2700000" algn="tl">
                    <a:srgbClr val="000000">
                      <a:alpha val="43137"/>
                    </a:srgbClr>
                  </a:outerShdw>
                </a:effectLst>
              </a:rPr>
            </a:br>
            <a:r>
              <a:rPr lang="ru-RU" sz="2000" cap="none" dirty="0" smtClean="0">
                <a:solidFill>
                  <a:srgbClr val="FFFF00"/>
                </a:solidFill>
                <a:effectLst>
                  <a:outerShdw blurRad="38100" dist="38100" dir="2700000" algn="tl">
                    <a:srgbClr val="000000">
                      <a:alpha val="43137"/>
                    </a:srgbClr>
                  </a:outerShdw>
                </a:effectLst>
              </a:rPr>
              <a:t>Коррупция представлена такими категориями как:</a:t>
            </a:r>
            <a:br>
              <a:rPr lang="ru-RU" sz="2000" cap="none" dirty="0" smtClean="0">
                <a:solidFill>
                  <a:srgbClr val="FFFF00"/>
                </a:solidFill>
                <a:effectLst>
                  <a:outerShdw blurRad="38100" dist="38100" dir="2700000" algn="tl">
                    <a:srgbClr val="000000">
                      <a:alpha val="43137"/>
                    </a:srgbClr>
                  </a:outerShdw>
                </a:effectLst>
              </a:rPr>
            </a:br>
            <a:r>
              <a:rPr lang="ru-RU" sz="2000" cap="none" dirty="0">
                <a:solidFill>
                  <a:srgbClr val="FFFF00"/>
                </a:solidFill>
                <a:effectLst>
                  <a:outerShdw blurRad="38100" dist="38100" dir="2700000" algn="tl">
                    <a:srgbClr val="000000">
                      <a:alpha val="43137"/>
                    </a:srgbClr>
                  </a:outerShdw>
                </a:effectLst>
              </a:rPr>
              <a:t/>
            </a:r>
            <a:br>
              <a:rPr lang="ru-RU" sz="2000" cap="none" dirty="0">
                <a:solidFill>
                  <a:srgbClr val="FFFF00"/>
                </a:solidFill>
                <a:effectLst>
                  <a:outerShdw blurRad="38100" dist="38100" dir="2700000" algn="tl">
                    <a:srgbClr val="000000">
                      <a:alpha val="43137"/>
                    </a:srgbClr>
                  </a:outerShdw>
                </a:effectLst>
              </a:rPr>
            </a:br>
            <a:r>
              <a:rPr lang="ru-RU" sz="1800" cap="none" dirty="0" smtClean="0">
                <a:solidFill>
                  <a:srgbClr val="FFFF00"/>
                </a:solidFill>
                <a:effectLst>
                  <a:outerShdw blurRad="38100" dist="38100" dir="2700000" algn="tl">
                    <a:srgbClr val="000000">
                      <a:alpha val="43137"/>
                    </a:srgbClr>
                  </a:outerShdw>
                </a:effectLst>
              </a:rPr>
              <a:t>«</a:t>
            </a:r>
            <a:r>
              <a:rPr lang="ru-RU" sz="1800" u="sng" cap="none" dirty="0" smtClean="0">
                <a:solidFill>
                  <a:srgbClr val="FFFF00"/>
                </a:solidFill>
                <a:effectLst>
                  <a:outerShdw blurRad="38100" dist="38100" dir="2700000" algn="tl">
                    <a:srgbClr val="000000">
                      <a:alpha val="43137"/>
                    </a:srgbClr>
                  </a:outerShdw>
                </a:effectLst>
              </a:rPr>
              <a:t>Коррупционное </a:t>
            </a:r>
            <a:r>
              <a:rPr lang="ru-RU" sz="1800" u="sng" cap="none" dirty="0">
                <a:solidFill>
                  <a:srgbClr val="FFFF00"/>
                </a:solidFill>
                <a:effectLst>
                  <a:outerShdw blurRad="38100" dist="38100" dir="2700000" algn="tl">
                    <a:srgbClr val="000000">
                      <a:alpha val="43137"/>
                    </a:srgbClr>
                  </a:outerShdw>
                </a:effectLst>
              </a:rPr>
              <a:t>поведение</a:t>
            </a:r>
            <a:r>
              <a:rPr lang="ru-RU" sz="1800" cap="none" dirty="0">
                <a:solidFill>
                  <a:srgbClr val="FFFF00"/>
                </a:solidFill>
                <a:effectLst>
                  <a:outerShdw blurRad="38100" dist="38100" dir="2700000" algn="tl">
                    <a:srgbClr val="000000">
                      <a:alpha val="43137"/>
                    </a:srgbClr>
                  </a:outerShdw>
                </a:effectLst>
              </a:rPr>
              <a:t>» - </a:t>
            </a:r>
            <a:r>
              <a:rPr lang="ru-RU" sz="1800" cap="none" dirty="0" smtClean="0">
                <a:solidFill>
                  <a:srgbClr val="FFFF00"/>
                </a:solidFill>
                <a:effectLst>
                  <a:outerShdw blurRad="38100" dist="38100" dir="2700000" algn="tl">
                    <a:srgbClr val="000000">
                      <a:alpha val="43137"/>
                    </a:srgbClr>
                  </a:outerShdw>
                </a:effectLst>
              </a:rPr>
              <a:t>поведение</a:t>
            </a:r>
            <a:r>
              <a:rPr lang="ru-RU" sz="1800" cap="none" dirty="0">
                <a:solidFill>
                  <a:srgbClr val="FFFF00"/>
                </a:solidFill>
                <a:effectLst>
                  <a:outerShdw blurRad="38100" dist="38100" dir="2700000" algn="tl">
                    <a:srgbClr val="000000">
                      <a:alpha val="43137"/>
                    </a:srgbClr>
                  </a:outerShdw>
                </a:effectLst>
              </a:rPr>
              <a:t>, направленное на получение выгоды в личных целях путем злоупотребления служебным положением;</a:t>
            </a:r>
            <a:br>
              <a:rPr lang="ru-RU" sz="1800" cap="none" dirty="0">
                <a:solidFill>
                  <a:srgbClr val="FFFF00"/>
                </a:solidFill>
                <a:effectLst>
                  <a:outerShdw blurRad="38100" dist="38100" dir="2700000" algn="tl">
                    <a:srgbClr val="000000">
                      <a:alpha val="43137"/>
                    </a:srgbClr>
                  </a:outerShdw>
                </a:effectLst>
              </a:rPr>
            </a:br>
            <a:r>
              <a:rPr lang="ru-RU" sz="1800" cap="none" dirty="0" smtClean="0">
                <a:solidFill>
                  <a:srgbClr val="FFFF00"/>
                </a:solidFill>
                <a:effectLst>
                  <a:outerShdw blurRad="38100" dist="38100" dir="2700000" algn="tl">
                    <a:srgbClr val="000000">
                      <a:alpha val="43137"/>
                    </a:srgbClr>
                  </a:outerShdw>
                </a:effectLst>
              </a:rPr>
              <a:t>«</a:t>
            </a:r>
            <a:r>
              <a:rPr lang="ru-RU" sz="1800" u="sng" cap="none" dirty="0" smtClean="0">
                <a:solidFill>
                  <a:srgbClr val="FFFF00"/>
                </a:solidFill>
                <a:effectLst>
                  <a:outerShdw blurRad="38100" dist="38100" dir="2700000" algn="tl">
                    <a:srgbClr val="000000">
                      <a:alpha val="43137"/>
                    </a:srgbClr>
                  </a:outerShdw>
                </a:effectLst>
              </a:rPr>
              <a:t>Коррупционное </a:t>
            </a:r>
            <a:r>
              <a:rPr lang="ru-RU" sz="1800" u="sng" cap="none" dirty="0">
                <a:solidFill>
                  <a:srgbClr val="FFFF00"/>
                </a:solidFill>
                <a:effectLst>
                  <a:outerShdw blurRad="38100" dist="38100" dir="2700000" algn="tl">
                    <a:srgbClr val="000000">
                      <a:alpha val="43137"/>
                    </a:srgbClr>
                  </a:outerShdw>
                </a:effectLst>
              </a:rPr>
              <a:t>давление</a:t>
            </a:r>
            <a:r>
              <a:rPr lang="ru-RU" sz="1800" cap="none" dirty="0">
                <a:solidFill>
                  <a:srgbClr val="FFFF00"/>
                </a:solidFill>
                <a:effectLst>
                  <a:outerShdw blurRad="38100" dist="38100" dir="2700000" algn="tl">
                    <a:srgbClr val="000000">
                      <a:alpha val="43137"/>
                    </a:srgbClr>
                  </a:outerShdw>
                </a:effectLst>
              </a:rPr>
              <a:t>» - </a:t>
            </a:r>
            <a:r>
              <a:rPr lang="ru-RU" sz="1800" cap="none" dirty="0" smtClean="0">
                <a:solidFill>
                  <a:srgbClr val="FFFF00"/>
                </a:solidFill>
                <a:effectLst>
                  <a:outerShdw blurRad="38100" dist="38100" dir="2700000" algn="tl">
                    <a:srgbClr val="000000">
                      <a:alpha val="43137"/>
                    </a:srgbClr>
                  </a:outerShdw>
                </a:effectLst>
              </a:rPr>
              <a:t>совокупность </a:t>
            </a:r>
            <a:r>
              <a:rPr lang="ru-RU" sz="1800" cap="none" dirty="0">
                <a:solidFill>
                  <a:srgbClr val="FFFF00"/>
                </a:solidFill>
                <a:effectLst>
                  <a:outerShdw blurRad="38100" dist="38100" dir="2700000" algn="tl">
                    <a:srgbClr val="000000">
                      <a:alpha val="43137"/>
                    </a:srgbClr>
                  </a:outerShdw>
                </a:effectLst>
              </a:rPr>
              <a:t>внешних и внутренних факторов воздействия на должностное лицо, приводящих к ситуации выбора между злоупотреблением властными полномочиями для получения выгоды в личных целях или отказу от него;</a:t>
            </a:r>
            <a:br>
              <a:rPr lang="ru-RU" sz="1800" cap="none" dirty="0">
                <a:solidFill>
                  <a:srgbClr val="FFFF00"/>
                </a:solidFill>
                <a:effectLst>
                  <a:outerShdw blurRad="38100" dist="38100" dir="2700000" algn="tl">
                    <a:srgbClr val="000000">
                      <a:alpha val="43137"/>
                    </a:srgbClr>
                  </a:outerShdw>
                </a:effectLst>
              </a:rPr>
            </a:br>
            <a:r>
              <a:rPr lang="ru-RU" sz="1800" cap="none" dirty="0" smtClean="0">
                <a:solidFill>
                  <a:srgbClr val="FFFF00"/>
                </a:solidFill>
                <a:effectLst>
                  <a:outerShdw blurRad="38100" dist="38100" dir="2700000" algn="tl">
                    <a:srgbClr val="000000">
                      <a:alpha val="43137"/>
                    </a:srgbClr>
                  </a:outerShdw>
                </a:effectLst>
              </a:rPr>
              <a:t>«</a:t>
            </a:r>
            <a:r>
              <a:rPr lang="ru-RU" sz="1800" u="sng" cap="none" dirty="0" smtClean="0">
                <a:solidFill>
                  <a:srgbClr val="FFFF00"/>
                </a:solidFill>
                <a:effectLst>
                  <a:outerShdw blurRad="38100" dist="38100" dir="2700000" algn="tl">
                    <a:srgbClr val="000000">
                      <a:alpha val="43137"/>
                    </a:srgbClr>
                  </a:outerShdw>
                </a:effectLst>
              </a:rPr>
              <a:t>Антикоррупционная </a:t>
            </a:r>
            <a:r>
              <a:rPr lang="ru-RU" sz="1800" u="sng" cap="none" dirty="0">
                <a:solidFill>
                  <a:srgbClr val="FFFF00"/>
                </a:solidFill>
                <a:effectLst>
                  <a:outerShdw blurRad="38100" dist="38100" dir="2700000" algn="tl">
                    <a:srgbClr val="000000">
                      <a:alpha val="43137"/>
                    </a:srgbClr>
                  </a:outerShdw>
                </a:effectLst>
              </a:rPr>
              <a:t>устойчивость</a:t>
            </a:r>
            <a:r>
              <a:rPr lang="ru-RU" sz="1800" cap="none" dirty="0">
                <a:solidFill>
                  <a:srgbClr val="FFFF00"/>
                </a:solidFill>
                <a:effectLst>
                  <a:outerShdw blurRad="38100" dist="38100" dir="2700000" algn="tl">
                    <a:srgbClr val="000000">
                      <a:alpha val="43137"/>
                    </a:srgbClr>
                  </a:outerShdw>
                </a:effectLst>
              </a:rPr>
              <a:t>» - </a:t>
            </a:r>
            <a:r>
              <a:rPr lang="ru-RU" sz="1800" cap="none" dirty="0" smtClean="0">
                <a:solidFill>
                  <a:srgbClr val="FFFF00"/>
                </a:solidFill>
                <a:effectLst>
                  <a:outerShdw blurRad="38100" dist="38100" dir="2700000" algn="tl">
                    <a:srgbClr val="000000">
                      <a:alpha val="43137"/>
                    </a:srgbClr>
                  </a:outerShdw>
                </a:effectLst>
              </a:rPr>
              <a:t>системное </a:t>
            </a:r>
            <a:r>
              <a:rPr lang="ru-RU" sz="1800" cap="none" dirty="0">
                <a:solidFill>
                  <a:srgbClr val="FFFF00"/>
                </a:solidFill>
                <a:effectLst>
                  <a:outerShdw blurRad="38100" dist="38100" dir="2700000" algn="tl">
                    <a:srgbClr val="000000">
                      <a:alpha val="43137"/>
                    </a:srgbClr>
                  </a:outerShdw>
                </a:effectLst>
              </a:rPr>
              <a:t>свойство личности, проявляющееся в способности противостоять коррупционному давлению и осуществлять выбор между криминальным и законопослушным поведением в пользу последнего;</a:t>
            </a:r>
            <a:br>
              <a:rPr lang="ru-RU" sz="1800" cap="none" dirty="0">
                <a:solidFill>
                  <a:srgbClr val="FFFF00"/>
                </a:solidFill>
                <a:effectLst>
                  <a:outerShdw blurRad="38100" dist="38100" dir="2700000" algn="tl">
                    <a:srgbClr val="000000">
                      <a:alpha val="43137"/>
                    </a:srgbClr>
                  </a:outerShdw>
                </a:effectLst>
              </a:rPr>
            </a:br>
            <a:r>
              <a:rPr lang="ru-RU" sz="1800" cap="none" dirty="0" smtClean="0">
                <a:solidFill>
                  <a:srgbClr val="FFFF00"/>
                </a:solidFill>
                <a:effectLst>
                  <a:outerShdw blurRad="38100" dist="38100" dir="2700000" algn="tl">
                    <a:srgbClr val="000000">
                      <a:alpha val="43137"/>
                    </a:srgbClr>
                  </a:outerShdw>
                </a:effectLst>
              </a:rPr>
              <a:t>«</a:t>
            </a:r>
            <a:r>
              <a:rPr lang="ru-RU" sz="1800" u="sng" cap="none" dirty="0" smtClean="0">
                <a:solidFill>
                  <a:srgbClr val="FFFF00"/>
                </a:solidFill>
                <a:effectLst>
                  <a:outerShdw blurRad="38100" dist="38100" dir="2700000" algn="tl">
                    <a:srgbClr val="000000">
                      <a:alpha val="43137"/>
                    </a:srgbClr>
                  </a:outerShdw>
                </a:effectLst>
              </a:rPr>
              <a:t>Склонность </a:t>
            </a:r>
            <a:r>
              <a:rPr lang="ru-RU" sz="1800" u="sng" cap="none" dirty="0">
                <a:solidFill>
                  <a:srgbClr val="FFFF00"/>
                </a:solidFill>
                <a:effectLst>
                  <a:outerShdw blurRad="38100" dist="38100" dir="2700000" algn="tl">
                    <a:srgbClr val="000000">
                      <a:alpha val="43137"/>
                    </a:srgbClr>
                  </a:outerShdw>
                </a:effectLst>
              </a:rPr>
              <a:t>к коррупции</a:t>
            </a:r>
            <a:r>
              <a:rPr lang="ru-RU" sz="1800" cap="none" dirty="0">
                <a:solidFill>
                  <a:srgbClr val="FFFF00"/>
                </a:solidFill>
                <a:effectLst>
                  <a:outerShdw blurRad="38100" dist="38100" dir="2700000" algn="tl">
                    <a:srgbClr val="000000">
                      <a:alpha val="43137"/>
                    </a:srgbClr>
                  </a:outerShdw>
                </a:effectLst>
              </a:rPr>
              <a:t>» - </a:t>
            </a:r>
            <a:r>
              <a:rPr lang="ru-RU" sz="1800" cap="none" dirty="0" smtClean="0">
                <a:solidFill>
                  <a:srgbClr val="FFFF00"/>
                </a:solidFill>
                <a:effectLst>
                  <a:outerShdw blurRad="38100" dist="38100" dir="2700000" algn="tl">
                    <a:srgbClr val="000000">
                      <a:alpha val="43137"/>
                    </a:srgbClr>
                  </a:outerShdw>
                </a:effectLst>
              </a:rPr>
              <a:t> </a:t>
            </a:r>
            <a:r>
              <a:rPr lang="ru-RU" sz="1800" cap="none" dirty="0">
                <a:solidFill>
                  <a:srgbClr val="FFFF00"/>
                </a:solidFill>
                <a:effectLst>
                  <a:outerShdw blurRad="38100" dist="38100" dir="2700000" algn="tl">
                    <a:srgbClr val="000000">
                      <a:alpha val="43137"/>
                    </a:srgbClr>
                  </a:outerShdw>
                </a:effectLst>
              </a:rPr>
              <a:t>личностная предрасположенность к выбору коррупционного поведения в ситуации коррупционного давления.</a:t>
            </a:r>
            <a:endParaRPr lang="ru-RU" sz="18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24645284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95536" y="2852936"/>
            <a:ext cx="8229600" cy="3168352"/>
          </a:xfrm>
        </p:spPr>
        <p:txBody>
          <a:bodyPr>
            <a:noAutofit/>
          </a:bodyPr>
          <a:lstStyle/>
          <a:p>
            <a:pPr algn="l"/>
            <a:r>
              <a:rPr lang="ru-RU" sz="3600" cap="none" dirty="0" smtClean="0">
                <a:solidFill>
                  <a:srgbClr val="FFFF00"/>
                </a:solidFill>
                <a:effectLst>
                  <a:outerShdw blurRad="38100" dist="38100" dir="2700000" algn="tl">
                    <a:srgbClr val="000000">
                      <a:alpha val="43137"/>
                    </a:srgbClr>
                  </a:outerShdw>
                </a:effectLst>
              </a:rPr>
              <a:t>Формула коррупции </a:t>
            </a:r>
            <a:r>
              <a:rPr lang="ru-RU" sz="3600" cap="none" dirty="0" err="1" smtClean="0">
                <a:solidFill>
                  <a:srgbClr val="FFFF00"/>
                </a:solidFill>
                <a:effectLst>
                  <a:outerShdw blurRad="38100" dist="38100" dir="2700000" algn="tl">
                    <a:srgbClr val="000000">
                      <a:alpha val="43137"/>
                    </a:srgbClr>
                  </a:outerShdw>
                </a:effectLst>
              </a:rPr>
              <a:t>Клитдгаарда</a:t>
            </a:r>
            <a:r>
              <a:rPr lang="ru-RU" sz="3600" cap="none" dirty="0" smtClean="0">
                <a:solidFill>
                  <a:srgbClr val="FFFF00"/>
                </a:solidFill>
                <a:effectLst>
                  <a:outerShdw blurRad="38100" dist="38100" dir="2700000" algn="tl">
                    <a:srgbClr val="000000">
                      <a:alpha val="43137"/>
                    </a:srgbClr>
                  </a:outerShdw>
                </a:effectLst>
              </a:rPr>
              <a:t>:</a:t>
            </a:r>
            <a:br>
              <a:rPr lang="ru-RU" sz="3600" cap="none" dirty="0" smtClean="0">
                <a:solidFill>
                  <a:srgbClr val="FFFF00"/>
                </a:solidFill>
                <a:effectLst>
                  <a:outerShdw blurRad="38100" dist="38100" dir="2700000" algn="tl">
                    <a:srgbClr val="000000">
                      <a:alpha val="43137"/>
                    </a:srgbClr>
                  </a:outerShdw>
                </a:effectLst>
              </a:rPr>
            </a:br>
            <a:r>
              <a:rPr lang="ru-RU" sz="3600" cap="none" dirty="0" smtClean="0">
                <a:solidFill>
                  <a:srgbClr val="FFFF00"/>
                </a:solidFill>
                <a:effectLst>
                  <a:outerShdw blurRad="38100" dist="38100" dir="2700000" algn="tl">
                    <a:srgbClr val="000000">
                      <a:alpha val="43137"/>
                    </a:srgbClr>
                  </a:outerShdw>
                </a:effectLst>
              </a:rPr>
              <a:t/>
            </a:r>
            <a:br>
              <a:rPr lang="ru-RU" sz="3600" cap="none" dirty="0" smtClean="0">
                <a:solidFill>
                  <a:srgbClr val="FFFF00"/>
                </a:solidFill>
                <a:effectLst>
                  <a:outerShdw blurRad="38100" dist="38100" dir="2700000" algn="tl">
                    <a:srgbClr val="000000">
                      <a:alpha val="43137"/>
                    </a:srgbClr>
                  </a:outerShdw>
                </a:effectLst>
              </a:rPr>
            </a:br>
            <a:r>
              <a:rPr lang="ru-RU" sz="4000" cap="none" dirty="0" smtClean="0">
                <a:solidFill>
                  <a:srgbClr val="FFFF00"/>
                </a:solidFill>
                <a:effectLst>
                  <a:outerShdw blurRad="38100" dist="38100" dir="2700000" algn="tl">
                    <a:srgbClr val="000000">
                      <a:alpha val="43137"/>
                    </a:srgbClr>
                  </a:outerShdw>
                </a:effectLst>
              </a:rPr>
              <a:t>К=М+С-П</a:t>
            </a:r>
            <a:br>
              <a:rPr lang="ru-RU" sz="4000" cap="none" dirty="0" smtClean="0">
                <a:solidFill>
                  <a:srgbClr val="FFFF00"/>
                </a:solidFill>
                <a:effectLst>
                  <a:outerShdw blurRad="38100" dist="38100" dir="2700000" algn="tl">
                    <a:srgbClr val="000000">
                      <a:alpha val="43137"/>
                    </a:srgbClr>
                  </a:outerShdw>
                </a:effectLst>
              </a:rPr>
            </a:br>
            <a:r>
              <a:rPr lang="ru-RU" sz="3600" cap="none" dirty="0" smtClean="0">
                <a:solidFill>
                  <a:srgbClr val="FFFF00"/>
                </a:solidFill>
                <a:effectLst>
                  <a:outerShdw blurRad="38100" dist="38100" dir="2700000" algn="tl">
                    <a:srgbClr val="000000">
                      <a:alpha val="43137"/>
                    </a:srgbClr>
                  </a:outerShdw>
                </a:effectLst>
              </a:rPr>
              <a:t/>
            </a:r>
            <a:br>
              <a:rPr lang="ru-RU" sz="3600" cap="none" dirty="0" smtClean="0">
                <a:solidFill>
                  <a:srgbClr val="FFFF00"/>
                </a:solidFill>
                <a:effectLst>
                  <a:outerShdw blurRad="38100" dist="38100" dir="2700000" algn="tl">
                    <a:srgbClr val="000000">
                      <a:alpha val="43137"/>
                    </a:srgbClr>
                  </a:outerShdw>
                </a:effectLst>
              </a:rPr>
            </a:br>
            <a:r>
              <a:rPr lang="ru-RU" sz="3200" cap="none" dirty="0" smtClean="0">
                <a:solidFill>
                  <a:srgbClr val="FFFF00"/>
                </a:solidFill>
                <a:effectLst>
                  <a:outerShdw blurRad="38100" dist="38100" dir="2700000" algn="tl">
                    <a:srgbClr val="000000">
                      <a:alpha val="43137"/>
                    </a:srgbClr>
                  </a:outerShdw>
                </a:effectLst>
              </a:rPr>
              <a:t>где </a:t>
            </a:r>
            <a:br>
              <a:rPr lang="ru-RU" sz="3200" cap="none" dirty="0" smtClean="0">
                <a:solidFill>
                  <a:srgbClr val="FFFF00"/>
                </a:solidFill>
                <a:effectLst>
                  <a:outerShdw blurRad="38100" dist="38100" dir="2700000" algn="tl">
                    <a:srgbClr val="000000">
                      <a:alpha val="43137"/>
                    </a:srgbClr>
                  </a:outerShdw>
                </a:effectLst>
              </a:rPr>
            </a:br>
            <a:r>
              <a:rPr lang="ru-RU" sz="3200" cap="none" dirty="0" smtClean="0">
                <a:solidFill>
                  <a:srgbClr val="FFFF00"/>
                </a:solidFill>
                <a:effectLst>
                  <a:outerShdw blurRad="38100" dist="38100" dir="2700000" algn="tl">
                    <a:srgbClr val="000000">
                      <a:alpha val="43137"/>
                    </a:srgbClr>
                  </a:outerShdw>
                </a:effectLst>
              </a:rPr>
              <a:t>М – монополия</a:t>
            </a:r>
            <a:br>
              <a:rPr lang="ru-RU" sz="3200" cap="none" dirty="0" smtClean="0">
                <a:solidFill>
                  <a:srgbClr val="FFFF00"/>
                </a:solidFill>
                <a:effectLst>
                  <a:outerShdw blurRad="38100" dist="38100" dir="2700000" algn="tl">
                    <a:srgbClr val="000000">
                      <a:alpha val="43137"/>
                    </a:srgbClr>
                  </a:outerShdw>
                </a:effectLst>
              </a:rPr>
            </a:br>
            <a:r>
              <a:rPr lang="ru-RU" sz="3200" cap="none" dirty="0" smtClean="0">
                <a:solidFill>
                  <a:srgbClr val="FFFF00"/>
                </a:solidFill>
                <a:effectLst>
                  <a:outerShdw blurRad="38100" dist="38100" dir="2700000" algn="tl">
                    <a:srgbClr val="000000">
                      <a:alpha val="43137"/>
                    </a:srgbClr>
                  </a:outerShdw>
                </a:effectLst>
              </a:rPr>
              <a:t>С – Свобода действий</a:t>
            </a:r>
            <a:br>
              <a:rPr lang="ru-RU" sz="3200" cap="none" dirty="0" smtClean="0">
                <a:solidFill>
                  <a:srgbClr val="FFFF00"/>
                </a:solidFill>
                <a:effectLst>
                  <a:outerShdw blurRad="38100" dist="38100" dir="2700000" algn="tl">
                    <a:srgbClr val="000000">
                      <a:alpha val="43137"/>
                    </a:srgbClr>
                  </a:outerShdw>
                </a:effectLst>
              </a:rPr>
            </a:br>
            <a:r>
              <a:rPr lang="ru-RU" sz="3200" cap="none" dirty="0" smtClean="0">
                <a:solidFill>
                  <a:srgbClr val="FFFF00"/>
                </a:solidFill>
                <a:effectLst>
                  <a:outerShdw blurRad="38100" dist="38100" dir="2700000" algn="tl">
                    <a:srgbClr val="000000">
                      <a:alpha val="43137"/>
                    </a:srgbClr>
                  </a:outerShdw>
                </a:effectLst>
              </a:rPr>
              <a:t>П - подотчетность</a:t>
            </a:r>
            <a:br>
              <a:rPr lang="ru-RU" sz="3200" cap="none" dirty="0" smtClean="0">
                <a:solidFill>
                  <a:srgbClr val="FFFF00"/>
                </a:solidFill>
                <a:effectLst>
                  <a:outerShdw blurRad="38100" dist="38100" dir="2700000" algn="tl">
                    <a:srgbClr val="000000">
                      <a:alpha val="43137"/>
                    </a:srgbClr>
                  </a:outerShdw>
                </a:effectLst>
              </a:rPr>
            </a:br>
            <a:endParaRPr lang="ru-RU" sz="32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3060794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429327" y="3068960"/>
            <a:ext cx="8229600" cy="3168352"/>
          </a:xfrm>
        </p:spPr>
        <p:txBody>
          <a:bodyPr>
            <a:noAutofit/>
          </a:bodyPr>
          <a:lstStyle/>
          <a:p>
            <a:pPr algn="l"/>
            <a:r>
              <a:rPr lang="ru-RU" sz="3600" cap="none" dirty="0" smtClean="0">
                <a:solidFill>
                  <a:srgbClr val="FFFF00"/>
                </a:solidFill>
                <a:effectLst>
                  <a:outerShdw blurRad="38100" dist="38100" dir="2700000" algn="tl">
                    <a:srgbClr val="000000">
                      <a:alpha val="43137"/>
                    </a:srgbClr>
                  </a:outerShdw>
                </a:effectLst>
              </a:rPr>
              <a:t>Формула Беккера</a:t>
            </a:r>
            <a:br>
              <a:rPr lang="ru-RU" sz="3600" cap="none" dirty="0" smtClean="0">
                <a:solidFill>
                  <a:srgbClr val="FFFF00"/>
                </a:solidFill>
                <a:effectLst>
                  <a:outerShdw blurRad="38100" dist="38100" dir="2700000" algn="tl">
                    <a:srgbClr val="000000">
                      <a:alpha val="43137"/>
                    </a:srgbClr>
                  </a:outerShdw>
                </a:effectLst>
              </a:rPr>
            </a:br>
            <a:r>
              <a:rPr lang="ru-RU" sz="3600" cap="none" dirty="0">
                <a:solidFill>
                  <a:srgbClr val="FFFF00"/>
                </a:solidFill>
                <a:effectLst>
                  <a:outerShdw blurRad="38100" dist="38100" dir="2700000" algn="tl">
                    <a:srgbClr val="000000">
                      <a:alpha val="43137"/>
                    </a:srgbClr>
                  </a:outerShdw>
                </a:effectLst>
              </a:rPr>
              <a:t/>
            </a:r>
            <a:br>
              <a:rPr lang="ru-RU" sz="3600" cap="none" dirty="0">
                <a:solidFill>
                  <a:srgbClr val="FFFF00"/>
                </a:solidFill>
                <a:effectLst>
                  <a:outerShdw blurRad="38100" dist="38100" dir="2700000" algn="tl">
                    <a:srgbClr val="000000">
                      <a:alpha val="43137"/>
                    </a:srgbClr>
                  </a:outerShdw>
                </a:effectLst>
              </a:rPr>
            </a:br>
            <a:r>
              <a:rPr lang="en-US" sz="4000" cap="none" dirty="0">
                <a:solidFill>
                  <a:srgbClr val="FFFF00"/>
                </a:solidFill>
                <a:effectLst>
                  <a:outerShdw blurRad="38100" dist="38100" dir="2700000" algn="tl">
                    <a:srgbClr val="000000">
                      <a:alpha val="43137"/>
                    </a:srgbClr>
                  </a:outerShdw>
                </a:effectLst>
              </a:rPr>
              <a:t>U = D - </a:t>
            </a:r>
            <a:r>
              <a:rPr lang="en-US" sz="4000" cap="none" dirty="0" smtClean="0">
                <a:solidFill>
                  <a:srgbClr val="FFFF00"/>
                </a:solidFill>
                <a:effectLst>
                  <a:outerShdw blurRad="38100" dist="38100" dir="2700000" algn="tl">
                    <a:srgbClr val="000000">
                      <a:alpha val="43137"/>
                    </a:srgbClr>
                  </a:outerShdw>
                </a:effectLst>
              </a:rPr>
              <a:t>pf</a:t>
            </a:r>
            <a:r>
              <a:rPr lang="ru-RU" sz="3600" cap="none" dirty="0" smtClean="0">
                <a:solidFill>
                  <a:srgbClr val="FFFF00"/>
                </a:solidFill>
                <a:effectLst>
                  <a:outerShdw blurRad="38100" dist="38100" dir="2700000" algn="tl">
                    <a:srgbClr val="000000">
                      <a:alpha val="43137"/>
                    </a:srgbClr>
                  </a:outerShdw>
                </a:effectLst>
              </a:rPr>
              <a:t/>
            </a:r>
            <a:br>
              <a:rPr lang="ru-RU" sz="3600" cap="none" dirty="0" smtClean="0">
                <a:solidFill>
                  <a:srgbClr val="FFFF00"/>
                </a:solidFill>
                <a:effectLst>
                  <a:outerShdw blurRad="38100" dist="38100" dir="2700000" algn="tl">
                    <a:srgbClr val="000000">
                      <a:alpha val="43137"/>
                    </a:srgbClr>
                  </a:outerShdw>
                </a:effectLst>
              </a:rPr>
            </a:br>
            <a:r>
              <a:rPr lang="ru-RU" sz="2800" cap="none" dirty="0" smtClean="0">
                <a:solidFill>
                  <a:srgbClr val="FFFF00"/>
                </a:solidFill>
                <a:effectLst>
                  <a:outerShdw blurRad="38100" dist="38100" dir="2700000" algn="tl">
                    <a:srgbClr val="000000">
                      <a:alpha val="43137"/>
                    </a:srgbClr>
                  </a:outerShdw>
                </a:effectLst>
              </a:rPr>
              <a:t> </a:t>
            </a:r>
            <a:r>
              <a:rPr lang="ru-RU" sz="2800" cap="none" dirty="0">
                <a:solidFill>
                  <a:srgbClr val="FFFF00"/>
                </a:solidFill>
                <a:effectLst>
                  <a:outerShdw blurRad="38100" dist="38100" dir="2700000" algn="tl">
                    <a:srgbClr val="000000">
                      <a:alpha val="43137"/>
                    </a:srgbClr>
                  </a:outerShdw>
                </a:effectLst>
              </a:rPr>
              <a:t/>
            </a:r>
            <a:br>
              <a:rPr lang="ru-RU" sz="2800" cap="none" dirty="0">
                <a:solidFill>
                  <a:srgbClr val="FFFF00"/>
                </a:solidFill>
                <a:effectLst>
                  <a:outerShdw blurRad="38100" dist="38100" dir="2700000" algn="tl">
                    <a:srgbClr val="000000">
                      <a:alpha val="43137"/>
                    </a:srgbClr>
                  </a:outerShdw>
                </a:effectLst>
              </a:rPr>
            </a:br>
            <a:r>
              <a:rPr lang="ru-RU" sz="2800" cap="none" dirty="0" smtClean="0">
                <a:solidFill>
                  <a:srgbClr val="FFFF00"/>
                </a:solidFill>
                <a:effectLst>
                  <a:outerShdw blurRad="38100" dist="38100" dir="2700000" algn="tl">
                    <a:srgbClr val="000000">
                      <a:alpha val="43137"/>
                    </a:srgbClr>
                  </a:outerShdw>
                </a:effectLst>
              </a:rPr>
              <a:t>D </a:t>
            </a:r>
            <a:r>
              <a:rPr lang="ru-RU" sz="2800" cap="none" dirty="0">
                <a:solidFill>
                  <a:srgbClr val="FFFF00"/>
                </a:solidFill>
                <a:effectLst>
                  <a:outerShdw blurRad="38100" dist="38100" dir="2700000" algn="tl">
                    <a:srgbClr val="000000">
                      <a:alpha val="43137"/>
                    </a:srgbClr>
                  </a:outerShdw>
                </a:effectLst>
              </a:rPr>
              <a:t>— доход, получаемый от </a:t>
            </a:r>
            <a:r>
              <a:rPr lang="ru-RU" sz="2800" cap="none" dirty="0" smtClean="0">
                <a:solidFill>
                  <a:srgbClr val="FFFF00"/>
                </a:solidFill>
                <a:effectLst>
                  <a:outerShdw blurRad="38100" dist="38100" dir="2700000" algn="tl">
                    <a:srgbClr val="000000">
                      <a:alpha val="43137"/>
                    </a:srgbClr>
                  </a:outerShdw>
                </a:effectLst>
              </a:rPr>
              <a:t>совершения преступления</a:t>
            </a:r>
            <a:r>
              <a:rPr lang="ru-RU" sz="2800" cap="none" dirty="0">
                <a:solidFill>
                  <a:srgbClr val="FFFF00"/>
                </a:solidFill>
                <a:effectLst>
                  <a:outerShdw blurRad="38100" dist="38100" dir="2700000" algn="tl">
                    <a:srgbClr val="000000">
                      <a:alpha val="43137"/>
                    </a:srgbClr>
                  </a:outerShdw>
                </a:effectLst>
              </a:rPr>
              <a:t>, </a:t>
            </a:r>
            <a:r>
              <a:rPr lang="ru-RU" sz="2800" cap="none" dirty="0" smtClean="0">
                <a:solidFill>
                  <a:srgbClr val="FFFF00"/>
                </a:solidFill>
                <a:effectLst>
                  <a:outerShdw blurRad="38100" dist="38100" dir="2700000" algn="tl">
                    <a:srgbClr val="000000">
                      <a:alpha val="43137"/>
                    </a:srgbClr>
                  </a:outerShdw>
                </a:effectLst>
              </a:rPr>
              <a:t/>
            </a:r>
            <a:br>
              <a:rPr lang="ru-RU" sz="2800" cap="none" dirty="0" smtClean="0">
                <a:solidFill>
                  <a:srgbClr val="FFFF00"/>
                </a:solidFill>
                <a:effectLst>
                  <a:outerShdw blurRad="38100" dist="38100" dir="2700000" algn="tl">
                    <a:srgbClr val="000000">
                      <a:alpha val="43137"/>
                    </a:srgbClr>
                  </a:outerShdw>
                </a:effectLst>
              </a:rPr>
            </a:br>
            <a:r>
              <a:rPr lang="ru-RU" sz="2800" cap="none" dirty="0" smtClean="0">
                <a:solidFill>
                  <a:srgbClr val="FFFF00"/>
                </a:solidFill>
                <a:effectLst>
                  <a:outerShdw blurRad="38100" dist="38100" dir="2700000" algn="tl">
                    <a:srgbClr val="000000">
                      <a:alpha val="43137"/>
                    </a:srgbClr>
                  </a:outerShdw>
                </a:effectLst>
              </a:rPr>
              <a:t>р </a:t>
            </a:r>
            <a:r>
              <a:rPr lang="ru-RU" sz="2800" cap="none" dirty="0">
                <a:solidFill>
                  <a:srgbClr val="FFFF00"/>
                </a:solidFill>
                <a:effectLst>
                  <a:outerShdw blurRad="38100" dist="38100" dir="2700000" algn="tl">
                    <a:srgbClr val="000000">
                      <a:alpha val="43137"/>
                    </a:srgbClr>
                  </a:outerShdw>
                </a:effectLst>
              </a:rPr>
              <a:t>— вероятность наказания</a:t>
            </a:r>
            <a:br>
              <a:rPr lang="ru-RU" sz="2800" cap="none" dirty="0">
                <a:solidFill>
                  <a:srgbClr val="FFFF00"/>
                </a:solidFill>
                <a:effectLst>
                  <a:outerShdw blurRad="38100" dist="38100" dir="2700000" algn="tl">
                    <a:srgbClr val="000000">
                      <a:alpha val="43137"/>
                    </a:srgbClr>
                  </a:outerShdw>
                </a:effectLst>
              </a:rPr>
            </a:br>
            <a:r>
              <a:rPr lang="ru-RU" sz="2800" cap="none" dirty="0">
                <a:solidFill>
                  <a:srgbClr val="FFFF00"/>
                </a:solidFill>
                <a:effectLst>
                  <a:outerShdw blurRad="38100" dist="38100" dir="2700000" algn="tl">
                    <a:srgbClr val="000000">
                      <a:alpha val="43137"/>
                    </a:srgbClr>
                  </a:outerShdw>
                </a:effectLst>
              </a:rPr>
              <a:t>преступника, </a:t>
            </a:r>
            <a:r>
              <a:rPr lang="ru-RU" sz="2800" cap="none" dirty="0" smtClean="0">
                <a:solidFill>
                  <a:srgbClr val="FFFF00"/>
                </a:solidFill>
                <a:effectLst>
                  <a:outerShdw blurRad="38100" dist="38100" dir="2700000" algn="tl">
                    <a:srgbClr val="000000">
                      <a:alpha val="43137"/>
                    </a:srgbClr>
                  </a:outerShdw>
                </a:effectLst>
              </a:rPr>
              <a:t/>
            </a:r>
            <a:br>
              <a:rPr lang="ru-RU" sz="2800" cap="none" dirty="0" smtClean="0">
                <a:solidFill>
                  <a:srgbClr val="FFFF00"/>
                </a:solidFill>
                <a:effectLst>
                  <a:outerShdw blurRad="38100" dist="38100" dir="2700000" algn="tl">
                    <a:srgbClr val="000000">
                      <a:alpha val="43137"/>
                    </a:srgbClr>
                  </a:outerShdw>
                </a:effectLst>
              </a:rPr>
            </a:br>
            <a:r>
              <a:rPr lang="ru-RU" sz="2800" cap="none" dirty="0" smtClean="0">
                <a:solidFill>
                  <a:srgbClr val="FFFF00"/>
                </a:solidFill>
                <a:effectLst>
                  <a:outerShdw blurRad="38100" dist="38100" dir="2700000" algn="tl">
                    <a:srgbClr val="000000">
                      <a:alpha val="43137"/>
                    </a:srgbClr>
                  </a:outerShdw>
                </a:effectLst>
              </a:rPr>
              <a:t>f </a:t>
            </a:r>
            <a:r>
              <a:rPr lang="ru-RU" sz="2800" cap="none" dirty="0">
                <a:solidFill>
                  <a:srgbClr val="FFFF00"/>
                </a:solidFill>
                <a:effectLst>
                  <a:outerShdw blurRad="38100" dist="38100" dir="2700000" algn="tl">
                    <a:srgbClr val="000000">
                      <a:alpha val="43137"/>
                    </a:srgbClr>
                  </a:outerShdw>
                </a:effectLst>
              </a:rPr>
              <a:t>— денежный эквивалент</a:t>
            </a:r>
            <a:br>
              <a:rPr lang="ru-RU" sz="2800" cap="none" dirty="0">
                <a:solidFill>
                  <a:srgbClr val="FFFF00"/>
                </a:solidFill>
                <a:effectLst>
                  <a:outerShdw blurRad="38100" dist="38100" dir="2700000" algn="tl">
                    <a:srgbClr val="000000">
                      <a:alpha val="43137"/>
                    </a:srgbClr>
                  </a:outerShdw>
                </a:effectLst>
              </a:rPr>
            </a:br>
            <a:r>
              <a:rPr lang="ru-RU" sz="2800" cap="none" dirty="0">
                <a:solidFill>
                  <a:srgbClr val="FFFF00"/>
                </a:solidFill>
                <a:effectLst>
                  <a:outerShdw blurRad="38100" dist="38100" dir="2700000" algn="tl">
                    <a:srgbClr val="000000">
                      <a:alpha val="43137"/>
                    </a:srgbClr>
                  </a:outerShdw>
                </a:effectLst>
              </a:rPr>
              <a:t>наказания</a:t>
            </a:r>
            <a:endParaRPr lang="ru-RU" sz="2800" dirty="0">
              <a:solidFill>
                <a:srgbClr val="FFFF00"/>
              </a:solidFill>
            </a:endParaRPr>
          </a:p>
        </p:txBody>
      </p:sp>
      <p:sp>
        <p:nvSpPr>
          <p:cNvPr id="4" name="Заголовок 1"/>
          <p:cNvSpPr txBox="1">
            <a:spLocks/>
          </p:cNvSpPr>
          <p:nvPr/>
        </p:nvSpPr>
        <p:spPr>
          <a:xfrm>
            <a:off x="395536" y="116632"/>
            <a:ext cx="8229600" cy="1440160"/>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endParaRPr lang="ru-RU" sz="2200" dirty="0"/>
          </a:p>
        </p:txBody>
      </p:sp>
      <p:pic>
        <p:nvPicPr>
          <p:cNvPr id="1026" name="Picture 2" descr="Официальный сайт Ивановского Государственного Политехнического Университет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3607" y="332656"/>
            <a:ext cx="1658113" cy="559701"/>
          </a:xfrm>
          <a:prstGeom prst="rect">
            <a:avLst/>
          </a:prstGeom>
          <a:noFill/>
          <a:extLst>
            <a:ext uri="{909E8E84-426E-40DD-AFC4-6F175D3DCCD1}">
              <a14:hiddenFill xmlns:a14="http://schemas.microsoft.com/office/drawing/2010/main">
                <a:solidFill>
                  <a:srgbClr val="FFFFFF"/>
                </a:solidFill>
              </a14:hiddenFill>
            </a:ext>
          </a:extLst>
        </p:spPr>
      </p:pic>
      <p:sp>
        <p:nvSpPr>
          <p:cNvPr id="6" name="Заголовок 1"/>
          <p:cNvSpPr txBox="1">
            <a:spLocks/>
          </p:cNvSpPr>
          <p:nvPr/>
        </p:nvSpPr>
        <p:spPr>
          <a:xfrm>
            <a:off x="2195736" y="116632"/>
            <a:ext cx="6291442" cy="765709"/>
          </a:xfrm>
          <a:prstGeom prst="rect">
            <a:avLst/>
          </a:prstGeom>
        </p:spPr>
        <p:txBody>
          <a:bodyPr vert="horz" lIns="45720" tIns="0" rIns="45720" bIns="0" anchor="b">
            <a:normAutofit fontScale="97500"/>
            <a:scene3d>
              <a:camera prst="orthographicFront"/>
              <a:lightRig rig="soft" dir="t">
                <a:rot lat="0" lon="0" rev="17220000"/>
              </a:lightRig>
            </a:scene3d>
            <a:sp3d prstMaterial="softEdge">
              <a:bevelT w="38100" h="38100"/>
            </a:sp3d>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r>
              <a:rPr lang="ru-RU" sz="2000" dirty="0" smtClean="0">
                <a:solidFill>
                  <a:srgbClr val="300EBE"/>
                </a:solidFill>
              </a:rPr>
              <a:t>Ивановский государственный политехнический университет</a:t>
            </a:r>
            <a:endParaRPr lang="ru-RU" sz="2000" dirty="0">
              <a:solidFill>
                <a:srgbClr val="300EBE"/>
              </a:solidFill>
            </a:endParaRPr>
          </a:p>
        </p:txBody>
      </p:sp>
    </p:spTree>
    <p:extLst>
      <p:ext uri="{BB962C8B-B14F-4D97-AF65-F5344CB8AC3E}">
        <p14:creationId xmlns:p14="http://schemas.microsoft.com/office/powerpoint/2010/main" val="304902802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пекс">
  <a:themeElements>
    <a:clrScheme name="Апекс">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Апекс">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407</TotalTime>
  <Words>509</Words>
  <Application>Microsoft Office PowerPoint</Application>
  <PresentationFormat>Экран (4:3)</PresentationFormat>
  <Paragraphs>70</Paragraphs>
  <Slides>22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22</vt:i4>
      </vt:variant>
    </vt:vector>
  </HeadingPairs>
  <TitlesOfParts>
    <vt:vector size="23" baseType="lpstr">
      <vt:lpstr>Апекс</vt:lpstr>
      <vt:lpstr>Коррупция в организациях высшего образования: юридический, экономический,  социально - психологический аспекты.</vt:lpstr>
      <vt:lpstr>Правовая основа:   1. Федеральный закон от 25.12.2008 № 273-ФЗ «О противодействии коррупции».   2. Указ президента РФ от 29 июня 2018 г. N 378 "О национальном плане противодействия коррупции на 2018 - 2020 годы», подпункт «ж», пункт 21.  3. Распоряжение Правительства Российской Федерации от 21 декабря 2018 г. N 2884-р «Комплексный план просветительских мероприятий, направленных на создание в обществе атмосферы нетерпимости к коррупционным проявлениям, в том числе на повышение эффективности антикоррупционного просвещения, на 2019 - 2020 годы», пункты 25, 29. </vt:lpstr>
      <vt:lpstr>Федеральный закон от 25.12.2008 N 273-ФЗ (ред. от 24.04.2020) "О противодействии коррупции»  Коррупция: а) 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б) совершение деяний, указанных в подпункте "а" настоящего пункта, от имени или в интересах юридического лица; </vt:lpstr>
      <vt:lpstr>Федеральный закон от 25.12.2008 N 273-ФЗ (ред. от 24.04.2020) "О противодействии коррупции«  2) противодействие коррупции - деятельность 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организаций и физических лиц в пределах их полномочий:      а) по предупреждению коррупции, в том числе по выявлению и последующему устранению причин коррупции (профилактика коррупции);      б) по выявлению, предупреждению, пресечению, раскрытию и расследованию коррупционных правонарушений (борьба с коррупцией);      в) по минимизации и (или) ликвидации последствий коррупционных правонарушений. </vt:lpstr>
      <vt:lpstr>В документах ООН о международной борьбе с коррупцией последняя есть "злоупотребление государственной властью для получения выгоды в личных целях".  Определение междисциплинарной группы по коррупции Совета Европы: «Коррупция представляет собой взяточничество и любое другое поведение лиц, которым поручено выполнение определенных обязанностей в государственном или частном секторе и которое ведет к нарушению обязанностей, возложенных на них по статусу государственного должностного лица, частного сотрудника, независимого агента, или иного рода отношений и имеет целью получение любых незаконных выгод для себя и других» </vt:lpstr>
      <vt:lpstr>ЭКОНОМИЧЕСКИЙ ПОДХОД Коррупция - негативное социальное (социально-экономическое) явление, проявляющееся в подкупе и продажности должностных лиц органов государственной власти и местного самоуправления, а также лиц, выполняющих управленческие функции в коммерческих и иных организациях, в результате чего причиняется экономический ущерб обществу, государству, хозяйствующим субъектам и отдельным гражданам.</vt:lpstr>
      <vt:lpstr>СОЦИАЛЬНО – ПСИХОЛОГИЧЕСКИЙ ПОДХОД Коррупция представлена такими категориями как:  «Коррупционное поведение» - поведение, направленное на получение выгоды в личных целях путем злоупотребления служебным положением; «Коррупционное давление» - совокупность внешних и внутренних факторов воздействия на должностное лицо, приводящих к ситуации выбора между злоупотреблением властными полномочиями для получения выгоды в личных целях или отказу от него; «Антикоррупционная устойчивость» - системное свойство личности, проявляющееся в способности противостоять коррупционному давлению и осуществлять выбор между криминальным и законопослушным поведением в пользу последнего; «Склонность к коррупции» -  личностная предрасположенность к выбору коррупционного поведения в ситуации коррупционного давления.</vt:lpstr>
      <vt:lpstr>Формула коррупции Клитдгаарда:  К=М+С-П  где  М – монополия С – Свобода действий П - подотчетность </vt:lpstr>
      <vt:lpstr>Формула Беккера  U = D - pf   D — доход, получаемый от совершения преступления,  р — вероятность наказания преступника,  f — денежный эквивалент наказания</vt:lpstr>
      <vt:lpstr>НАУЧНОЕ ОБОСНОВАНИЕ КОРРУПЦИОННЫХ ПРИЗНАКОВ  1. РЕСУРСЫ, доступ к которым  - цель участников         коррупционного сговора. 2. ИНТЕРЕС как побудительная сила участников      коррупционных действий  (частный или групповой,       отличный от публичного или общественного). 3. УЩЕРБ, наносимый общественным интересам. 4. ПОЛНОМОЧИЯ, используемые для извлечения незаконной      выгоды </vt:lpstr>
      <vt:lpstr>ИНСТИТУЦИОНАЛЬНЫЕ МЕХАНИЗМЫ ПРОТИВОДЕЙСТВИЯ КОРРУПЦИИ В РОССИЙСКОЙ ФЕДЕРАЦИИ  1. Предупреждение, включающее выявление и устранение причин (профилактика). Свойственно непосредственно организациям (в нашем случае – вузам).  2. Выявление, предупреждение, пресечение, раскрытие и расследование (борьба с коррупцией) коррупционных действий  (частный или групповой,   отличный от публичного или общественного). 3. Минимализация и ликвидация последствий коррупционных правонарушений. </vt:lpstr>
      <vt:lpstr>КОРРУПЦИЯ В ОБРАЗОВАТЕЛЬНОЙ СРЕДЕ  Образование и наука – ключевой национальный приоритет, призванный обеспечить рост экономики и глобальную конкурентоспособность российских компаний. «Сэкономив сегодня, мы будем безнадежно отставать завтра»  - заявил В.В.Путина 23 ноября 2018 года на заседании Совета при Президенте по образованию и науки.   В 2016 году около 60% опрошенных оценили ситуацию в вузах как коррупционную  (Овчинникова О.В. Противодействие коррупции в образовательной организации. Теория и практика противодействия преступности. №2(9), 2016, С.56.)  </vt:lpstr>
      <vt:lpstr>ТИПИЧНЫЕ ПРОЯВЛЕНИЯ КОРРУПЦИИ В ВУЗАХ (в процессе обучения)  1. При поступлении, в том числе за обеспечение победы в конкурсе на бюджетные формы обучения при низких итогах ЕГЭ. 2. В образовательном процессе (сдача зачетов, экзаменов, курсовых и т.п.). 3. При подготовке к работам (рефератам, дипломам, диссертациям и т.д.) в случае навязывания услуг по их подготовке.  4. В целях обеспечения успешной защиты дипломной работы, диссертации.   </vt:lpstr>
      <vt:lpstr>ТИПИЧНЫЕ ПРОЯВЛЕНИЯ КОРРУПЦИИ В ВУЗАХ (в процессе обеспечения)  1. В ходе закупок товаров, услуг, работ (строительство,ремонт, оборудование, IT - обеспечение. 2. В рамках обеспечения текущей деятельности (конференции, клининг, форумы, транспорт). 3. При распределении финансовых ресурсов (премирование, кадры).  4. При распределении средств на гранты и стипендии.   </vt:lpstr>
      <vt:lpstr>МЕРЫ ПРОТИВОДЕЙСТВИЯ КОРРУПЦИИ В ВУЗАХ Основа – ФЗ № 273 от 25.12.2008 «О противодействии коррупции»  Обязанность организаций принимать меры по предупреждению коррупции 1. Организации обязаны разрабатывать и принимать меры по предупреждению коррупции.  2. Меры по предупреждению коррупции, принимаемые в организации, могут включать: 1) определение подразделений или должностных лиц, ответственных за профилактику коррупционных и иных правонарушений; 2) сотрудничество организации с правоохранительными органами; 3) разработку и внедрение в практику стандартов и процедур, направленных на обеспечение добросовестной работы организации; 4) принятие кодекса этики и служебного поведения работников организации; 5) предотвращение и урегулирование конфликта интересов; 6) недопущение составления неофициальной отчетности и использования поддельных документов. </vt:lpstr>
      <vt:lpstr>САМОСТОЯТЕЛЬНОСТЬ ОРГАНИЗАЦИЙ В ВЫБОРЕ МЕР ПРОТИВОДЕЙСТВИЯ КОРРУПЦИИ Основа – ФЗ № 273 от 25.12.2008 «О противодействии коррупции»  Таким образом, ч.2. Ст.13.3. ФЗ № 273 предусматривает самостоятельность организаций в выборе конкретных мер противодействия коррупции. Императивно!   Так обеспечивается учет  инициативы и  волеизъявления учреждений и организаций </vt:lpstr>
      <vt:lpstr>ЭЛЕМЕНТЫ АНТИКОРРУПЦИОННОЙ ИНФРАСТРУКТУРЫ  </vt:lpstr>
      <vt:lpstr>КоАП РФ Статья 19.28. Незаконное вознаграждение от имени юридического лица   Незаконные передача, предложение или обещание от имени или в интересах юридического лица либо в интересах связанного с ним юридического лица должностному лицу, лицу, выполняющему управленческие функции в коммерческой или иной организации, иностранному должностному лицу либо должностному лицу публичной международной организации денег, ценных бумаг или иного имущества, оказание ему услуг имущественного характера либо предоставление ему имущественных прав (в том числе в случае, если по поручению должностного лица, лица, выполняющего управленческие функции в коммерческой или иной организации, иностранного должностного лица либо должностного лица публичной международной организации деньги, ценные бумаги или иное имущество передаются, предлагаются или обещаются, услуги имущественного характера оказываются либо имущественные права предоставляются иному физическому либо юридическому лицу) за совершение в интересах данного юридического лица либо в интересах связанного с ним юридического лица должностным лицом, лицом, выполняющим управленческие функции в коммерческой или иной организации, иностранным должностным лицом либо должностным лицом публичной международной организации действия (бездействие), связанного с занимаемым им служебным положением, предусматривает ответственность.</vt:lpstr>
      <vt:lpstr>НАПРАВЛЕНИЯ ИНСТИТУЦИОНАЛЬНЫХ МЕХАНИЗМОВ ПРОТИВОДЕЙСТВИЯ КОРРУПЦИИ В ОБРАЗОВАТЕЛЬНЫХ УЧРЕЖДЕНИЯХ </vt:lpstr>
      <vt:lpstr>ЕСТЕСТВЕННЫЕ РИСКИ   </vt:lpstr>
      <vt:lpstr>ПСИХОЛОГИЧЕСКИЕ АСПЕКТЫ КОРРУПЦИИ </vt:lpstr>
      <vt:lpstr>ХАРАКТЕРНЫЕ ВИДЫ  ПСИХОЛОГИЧЕСКОЙ ЗАЩИТЫ  КОРРУПЦИОНЕРОВ</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Суггестор</dc:creator>
  <cp:lastModifiedBy>Суггестор</cp:lastModifiedBy>
  <cp:revision>21</cp:revision>
  <dcterms:created xsi:type="dcterms:W3CDTF">2020-06-08T08:28:52Z</dcterms:created>
  <dcterms:modified xsi:type="dcterms:W3CDTF">2020-06-08T15:16:47Z</dcterms:modified>
</cp:coreProperties>
</file>