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88" r:id="rId4"/>
  </p:sldMasterIdLst>
  <p:notesMasterIdLst>
    <p:notesMasterId r:id="rId34"/>
  </p:notesMasterIdLst>
  <p:handoutMasterIdLst>
    <p:handoutMasterId r:id="rId35"/>
  </p:handoutMasterIdLst>
  <p:sldIdLst>
    <p:sldId id="256" r:id="rId5"/>
    <p:sldId id="295" r:id="rId6"/>
    <p:sldId id="297" r:id="rId7"/>
    <p:sldId id="296" r:id="rId8"/>
    <p:sldId id="257" r:id="rId9"/>
    <p:sldId id="259" r:id="rId10"/>
    <p:sldId id="298" r:id="rId11"/>
    <p:sldId id="260" r:id="rId12"/>
    <p:sldId id="261" r:id="rId13"/>
    <p:sldId id="262" r:id="rId14"/>
    <p:sldId id="263" r:id="rId15"/>
    <p:sldId id="264" r:id="rId16"/>
    <p:sldId id="265" r:id="rId17"/>
    <p:sldId id="266" r:id="rId18"/>
    <p:sldId id="267" r:id="rId19"/>
    <p:sldId id="281" r:id="rId20"/>
    <p:sldId id="271" r:id="rId21"/>
    <p:sldId id="284" r:id="rId22"/>
    <p:sldId id="286" r:id="rId23"/>
    <p:sldId id="285" r:id="rId24"/>
    <p:sldId id="287" r:id="rId25"/>
    <p:sldId id="289" r:id="rId26"/>
    <p:sldId id="288" r:id="rId27"/>
    <p:sldId id="292" r:id="rId28"/>
    <p:sldId id="282" r:id="rId29"/>
    <p:sldId id="283" r:id="rId30"/>
    <p:sldId id="291" r:id="rId31"/>
    <p:sldId id="293" r:id="rId32"/>
    <p:sldId id="294" r:id="rId33"/>
  </p:sldIdLst>
  <p:sldSz cx="12192000" cy="6858000"/>
  <p:notesSz cx="6858000" cy="9144000"/>
  <p:defaultTextStyle>
    <a:defPPr rtl="0">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05" autoAdjust="0"/>
  </p:normalViewPr>
  <p:slideViewPr>
    <p:cSldViewPr snapToGrid="0">
      <p:cViewPr varScale="1">
        <p:scale>
          <a:sx n="85" d="100"/>
          <a:sy n="85" d="100"/>
        </p:scale>
        <p:origin x="360" y="53"/>
      </p:cViewPr>
      <p:guideLst/>
    </p:cSldViewPr>
  </p:slideViewPr>
  <p:notesTextViewPr>
    <p:cViewPr>
      <p:scale>
        <a:sx n="1" d="1"/>
        <a:sy n="1" d="1"/>
      </p:scale>
      <p:origin x="0" y="0"/>
    </p:cViewPr>
  </p:notesTextViewPr>
  <p:notesViewPr>
    <p:cSldViewPr snapToGrid="0">
      <p:cViewPr varScale="1">
        <p:scale>
          <a:sx n="77" d="100"/>
          <a:sy n="77" d="100"/>
        </p:scale>
        <p:origin x="400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10D05F86-2161-4B34-ABCD-8EE1343DD3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a:extLst>
              <a:ext uri="{FF2B5EF4-FFF2-40B4-BE49-F238E27FC236}">
                <a16:creationId xmlns:a16="http://schemas.microsoft.com/office/drawing/2014/main" id="{F0EEB674-4D8E-4DF3-9278-0C0B3B56967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896633-ADEB-4703-9041-5578C6B1B284}" type="datetime1">
              <a:rPr lang="ru-RU" smtClean="0"/>
              <a:t>20.11.2024</a:t>
            </a:fld>
            <a:endParaRPr lang="ru-RU" dirty="0"/>
          </a:p>
        </p:txBody>
      </p:sp>
      <p:sp>
        <p:nvSpPr>
          <p:cNvPr id="4" name="Нижний колонтитул 3">
            <a:extLst>
              <a:ext uri="{FF2B5EF4-FFF2-40B4-BE49-F238E27FC236}">
                <a16:creationId xmlns:a16="http://schemas.microsoft.com/office/drawing/2014/main" id="{F3D78855-1EBE-4697-BA27-27080F7E40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a:extLst>
              <a:ext uri="{FF2B5EF4-FFF2-40B4-BE49-F238E27FC236}">
                <a16:creationId xmlns:a16="http://schemas.microsoft.com/office/drawing/2014/main" id="{AFB20FA7-3DAE-42CD-A9D8-9B6BB46441B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1ADB78-24F5-48F7-A806-19BA6AC80944}" type="slidenum">
              <a:rPr lang="ru-RU" smtClean="0"/>
              <a:t>‹#›</a:t>
            </a:fld>
            <a:endParaRPr lang="ru-RU"/>
          </a:p>
        </p:txBody>
      </p:sp>
    </p:spTree>
    <p:extLst>
      <p:ext uri="{BB962C8B-B14F-4D97-AF65-F5344CB8AC3E}">
        <p14:creationId xmlns:p14="http://schemas.microsoft.com/office/powerpoint/2010/main" val="2506000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noProof="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AAE4BD-0466-4853-9AF8-3D1F99C7C5A1}" type="datetime1">
              <a:rPr lang="ru-RU" smtClean="0"/>
              <a:pPr/>
              <a:t>20.11.2024</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noProof="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noProof="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01E7D-AA4C-4660-9F77-2FB8E2D9C16E}" type="slidenum">
              <a:rPr lang="ru-RU" noProof="0" smtClean="0"/>
              <a:t>‹#›</a:t>
            </a:fld>
            <a:endParaRPr lang="ru-RU" noProof="0"/>
          </a:p>
        </p:txBody>
      </p:sp>
    </p:spTree>
    <p:extLst>
      <p:ext uri="{BB962C8B-B14F-4D97-AF65-F5344CB8AC3E}">
        <p14:creationId xmlns:p14="http://schemas.microsoft.com/office/powerpoint/2010/main" val="3211953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9" name="Рисунок 8" descr="HD-PanelTitle-GrommetsCombine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Заголовок 1"/>
          <p:cNvSpPr>
            <a:spLocks noGrp="1"/>
          </p:cNvSpPr>
          <p:nvPr>
            <p:ph type="ctrTitle"/>
          </p:nvPr>
        </p:nvSpPr>
        <p:spPr>
          <a:xfrm>
            <a:off x="2692398" y="1871131"/>
            <a:ext cx="6815669" cy="1515533"/>
          </a:xfrm>
        </p:spPr>
        <p:txBody>
          <a:bodyPr rtlCol="0" anchor="b">
            <a:noAutofit/>
          </a:bodyPr>
          <a:lstStyle>
            <a:lvl1pPr algn="ctr">
              <a:defRPr sz="5400">
                <a:effectLst/>
              </a:defRPr>
            </a:lvl1pPr>
          </a:lstStyle>
          <a:p>
            <a:pPr rtl="0"/>
            <a:r>
              <a:rPr lang="ru-RU" noProof="0"/>
              <a:t>Образец заголовка</a:t>
            </a:r>
          </a:p>
        </p:txBody>
      </p:sp>
      <p:sp>
        <p:nvSpPr>
          <p:cNvPr id="3" name="Подзаголовок 2"/>
          <p:cNvSpPr>
            <a:spLocks noGrp="1"/>
          </p:cNvSpPr>
          <p:nvPr>
            <p:ph type="subTitle" idx="1"/>
          </p:nvPr>
        </p:nvSpPr>
        <p:spPr>
          <a:xfrm>
            <a:off x="2692398" y="3657597"/>
            <a:ext cx="6815669" cy="1320802"/>
          </a:xfrm>
        </p:spPr>
        <p:txBody>
          <a:bodyPr rtlCol="0"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ru-RU" noProof="0"/>
              <a:t>Образец подзаголовка</a:t>
            </a:r>
          </a:p>
        </p:txBody>
      </p:sp>
      <p:sp>
        <p:nvSpPr>
          <p:cNvPr id="4" name="Дата 3"/>
          <p:cNvSpPr>
            <a:spLocks noGrp="1"/>
          </p:cNvSpPr>
          <p:nvPr>
            <p:ph type="dt" sz="half" idx="10"/>
          </p:nvPr>
        </p:nvSpPr>
        <p:spPr>
          <a:xfrm>
            <a:off x="7983232" y="5037663"/>
            <a:ext cx="897467" cy="279400"/>
          </a:xfrm>
        </p:spPr>
        <p:txBody>
          <a:bodyPr rtlCol="0"/>
          <a:lstStyle/>
          <a:p>
            <a:pPr rtl="0"/>
            <a:fld id="{E804BBE4-E38C-47E3-93A5-3D6C2AB0ABC1}" type="datetime1">
              <a:rPr lang="ru-RU" noProof="0" smtClean="0"/>
              <a:t>20.11.2024</a:t>
            </a:fld>
            <a:endParaRPr lang="ru-RU" noProof="0"/>
          </a:p>
        </p:txBody>
      </p:sp>
      <p:sp>
        <p:nvSpPr>
          <p:cNvPr id="5" name="Нижний колонтитул 4"/>
          <p:cNvSpPr>
            <a:spLocks noGrp="1"/>
          </p:cNvSpPr>
          <p:nvPr>
            <p:ph type="ftr" sz="quarter" idx="11"/>
          </p:nvPr>
        </p:nvSpPr>
        <p:spPr>
          <a:xfrm>
            <a:off x="2692397" y="5037663"/>
            <a:ext cx="5214635" cy="279400"/>
          </a:xfrm>
        </p:spPr>
        <p:txBody>
          <a:bodyPr rtlCol="0"/>
          <a:lstStyle/>
          <a:p>
            <a:pPr rtl="0"/>
            <a:endParaRPr lang="ru-RU" noProof="0"/>
          </a:p>
        </p:txBody>
      </p:sp>
      <p:sp>
        <p:nvSpPr>
          <p:cNvPr id="6" name="Номер слайда 5"/>
          <p:cNvSpPr>
            <a:spLocks noGrp="1"/>
          </p:cNvSpPr>
          <p:nvPr>
            <p:ph type="sldNum" sz="quarter" idx="12"/>
          </p:nvPr>
        </p:nvSpPr>
        <p:spPr>
          <a:xfrm>
            <a:off x="8956900" y="5037663"/>
            <a:ext cx="551167" cy="279400"/>
          </a:xfrm>
        </p:spPr>
        <p:txBody>
          <a:bodyPr rtlCol="0"/>
          <a:lstStyle/>
          <a:p>
            <a:pPr rtl="0"/>
            <a:fld id="{D57F1E4F-1CFF-5643-939E-217C01CDF565}" type="slidenum">
              <a:rPr lang="ru-RU" noProof="0" smtClean="0"/>
              <a:pPr/>
              <a:t>‹#›</a:t>
            </a:fld>
            <a:endParaRPr lang="ru-RU" noProof="0"/>
          </a:p>
        </p:txBody>
      </p:sp>
      <p:cxnSp>
        <p:nvCxnSpPr>
          <p:cNvPr id="15" name="Прямая соединительная линия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2374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ый 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1" y="4815415"/>
            <a:ext cx="9609666" cy="566738"/>
          </a:xfrm>
        </p:spPr>
        <p:txBody>
          <a:bodyPr rtlCol="0" anchor="b">
            <a:normAutofit/>
          </a:bodyPr>
          <a:lstStyle>
            <a:lvl1pPr algn="ctr">
              <a:defRPr sz="2400" b="0"/>
            </a:lvl1pPr>
          </a:lstStyle>
          <a:p>
            <a:pPr rtl="0"/>
            <a:r>
              <a:rPr lang="ru-RU" noProof="0"/>
              <a:t>Образец заголовка</a:t>
            </a:r>
          </a:p>
        </p:txBody>
      </p:sp>
      <p:sp>
        <p:nvSpPr>
          <p:cNvPr id="3" name="Рисунок 2"/>
          <p:cNvSpPr>
            <a:spLocks noGrp="1" noChangeAspect="1"/>
          </p:cNvSpPr>
          <p:nvPr>
            <p:ph type="pic" idx="1" hasCustomPrompt="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ru-RU" noProof="0"/>
              <a:t>Щелкните значок, чтобы добавить изображение</a:t>
            </a:r>
          </a:p>
        </p:txBody>
      </p:sp>
      <p:sp>
        <p:nvSpPr>
          <p:cNvPr id="4" name="Текст 3"/>
          <p:cNvSpPr>
            <a:spLocks noGrp="1"/>
          </p:cNvSpPr>
          <p:nvPr>
            <p:ph type="body" sz="half" idx="2"/>
          </p:nvPr>
        </p:nvSpPr>
        <p:spPr>
          <a:xfrm>
            <a:off x="1295401" y="5382153"/>
            <a:ext cx="9609666" cy="493712"/>
          </a:xfrm>
        </p:spPr>
        <p:txBody>
          <a:bodyPr rtlCol="0">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0"/>
              <a:t>Образец текста</a:t>
            </a:r>
          </a:p>
        </p:txBody>
      </p:sp>
      <p:sp>
        <p:nvSpPr>
          <p:cNvPr id="5" name="Дата 4"/>
          <p:cNvSpPr>
            <a:spLocks noGrp="1"/>
          </p:cNvSpPr>
          <p:nvPr>
            <p:ph type="dt" sz="half" idx="10"/>
          </p:nvPr>
        </p:nvSpPr>
        <p:spPr/>
        <p:txBody>
          <a:bodyPr rtlCol="0"/>
          <a:lstStyle/>
          <a:p>
            <a:pPr rtl="0"/>
            <a:fld id="{D99E5D87-10B2-45D0-B23D-E3712FE0F836}" type="datetime1">
              <a:rPr lang="ru-RU" noProof="0" smtClean="0"/>
              <a:t>20.11.2024</a:t>
            </a:fld>
            <a:endParaRPr lang="ru-RU" noProof="0"/>
          </a:p>
        </p:txBody>
      </p:sp>
      <p:sp>
        <p:nvSpPr>
          <p:cNvPr id="6" name="Нижний колонтитул 5"/>
          <p:cNvSpPr>
            <a:spLocks noGrp="1"/>
          </p:cNvSpPr>
          <p:nvPr>
            <p:ph type="ftr" sz="quarter" idx="11"/>
          </p:nvPr>
        </p:nvSpPr>
        <p:spPr/>
        <p:txBody>
          <a:bodyPr rtlCol="0"/>
          <a:lstStyle/>
          <a:p>
            <a:pPr rtl="0"/>
            <a:endParaRPr lang="ru-RU" noProof="0"/>
          </a:p>
        </p:txBody>
      </p:sp>
      <p:sp>
        <p:nvSpPr>
          <p:cNvPr id="7" name="Номер слайда 6"/>
          <p:cNvSpPr>
            <a:spLocks noGrp="1"/>
          </p:cNvSpPr>
          <p:nvPr>
            <p:ph type="sldNum" sz="quarter" idx="12"/>
          </p:nvPr>
        </p:nvSpPr>
        <p:spPr/>
        <p:txBody>
          <a:bodyPr rtlCol="0"/>
          <a:lstStyle/>
          <a:p>
            <a:pPr rtl="0"/>
            <a:fld id="{D57F1E4F-1CFF-5643-939E-217C01CDF565}" type="slidenum">
              <a:rPr lang="ru-RU" noProof="0" smtClean="0"/>
              <a:pPr/>
              <a:t>‹#›</a:t>
            </a:fld>
            <a:endParaRPr lang="ru-RU" noProof="0"/>
          </a:p>
        </p:txBody>
      </p:sp>
    </p:spTree>
    <p:extLst>
      <p:ext uri="{BB962C8B-B14F-4D97-AF65-F5344CB8AC3E}">
        <p14:creationId xmlns:p14="http://schemas.microsoft.com/office/powerpoint/2010/main" val="1028239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03868" y="982132"/>
            <a:ext cx="9592732" cy="2954868"/>
          </a:xfrm>
        </p:spPr>
        <p:txBody>
          <a:bodyPr rtlCol="0" anchor="ctr">
            <a:normAutofit/>
          </a:bodyPr>
          <a:lstStyle>
            <a:lvl1pPr algn="ctr">
              <a:defRPr sz="3200" b="0" cap="none"/>
            </a:lvl1pPr>
          </a:lstStyle>
          <a:p>
            <a:pPr rtl="0"/>
            <a:r>
              <a:rPr lang="ru-RU" noProof="0"/>
              <a:t>Образец заголовка</a:t>
            </a:r>
          </a:p>
        </p:txBody>
      </p:sp>
      <p:sp>
        <p:nvSpPr>
          <p:cNvPr id="3" name="Текст 2"/>
          <p:cNvSpPr>
            <a:spLocks noGrp="1"/>
          </p:cNvSpPr>
          <p:nvPr>
            <p:ph type="body" idx="1"/>
          </p:nvPr>
        </p:nvSpPr>
        <p:spPr>
          <a:xfrm>
            <a:off x="1303868" y="4343399"/>
            <a:ext cx="9592732" cy="1532467"/>
          </a:xfrm>
        </p:spPr>
        <p:txBody>
          <a:bodyPr rtlCol="0"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noProof="0"/>
              <a:t>Образец текста</a:t>
            </a:r>
          </a:p>
        </p:txBody>
      </p:sp>
      <p:sp>
        <p:nvSpPr>
          <p:cNvPr id="4" name="Дата 3"/>
          <p:cNvSpPr>
            <a:spLocks noGrp="1"/>
          </p:cNvSpPr>
          <p:nvPr>
            <p:ph type="dt" sz="half" idx="10"/>
          </p:nvPr>
        </p:nvSpPr>
        <p:spPr/>
        <p:txBody>
          <a:bodyPr rtlCol="0"/>
          <a:lstStyle/>
          <a:p>
            <a:pPr rtl="0"/>
            <a:fld id="{56E2B3E9-6522-41A1-B572-F2726355D207}" type="datetime1">
              <a:rPr lang="ru-RU" noProof="0" smtClean="0"/>
              <a:t>20.11.2024</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D57F1E4F-1CFF-5643-939E-217C01CDF565}" type="slidenum">
              <a:rPr lang="ru-RU" noProof="0" smtClean="0"/>
              <a:pPr/>
              <a:t>‹#›</a:t>
            </a:fld>
            <a:endParaRPr lang="ru-RU" noProof="0"/>
          </a:p>
        </p:txBody>
      </p:sp>
      <p:cxnSp>
        <p:nvCxnSpPr>
          <p:cNvPr id="15" name="Прямая соединительная линия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5955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6213" y="982132"/>
            <a:ext cx="9296398" cy="2370668"/>
          </a:xfrm>
        </p:spPr>
        <p:txBody>
          <a:bodyPr rtlCol="0" anchor="ctr">
            <a:normAutofit/>
          </a:bodyPr>
          <a:lstStyle>
            <a:lvl1pPr algn="ctr">
              <a:defRPr sz="3200" b="0" cap="none">
                <a:solidFill>
                  <a:schemeClr val="tx1"/>
                </a:solidFill>
              </a:defRPr>
            </a:lvl1pPr>
          </a:lstStyle>
          <a:p>
            <a:pPr rtl="0"/>
            <a:r>
              <a:rPr lang="ru-RU" noProof="0"/>
              <a:t>Образец заголовка</a:t>
            </a:r>
          </a:p>
        </p:txBody>
      </p:sp>
      <p:sp>
        <p:nvSpPr>
          <p:cNvPr id="10" name="Текст 9"/>
          <p:cNvSpPr>
            <a:spLocks noGrp="1"/>
          </p:cNvSpPr>
          <p:nvPr>
            <p:ph type="body" sz="quarter" idx="13"/>
          </p:nvPr>
        </p:nvSpPr>
        <p:spPr>
          <a:xfrm>
            <a:off x="1674812" y="3352800"/>
            <a:ext cx="8839202" cy="584200"/>
          </a:xfrm>
        </p:spPr>
        <p:txBody>
          <a:bodyPr rtlCol="0"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ru-RU" noProof="0"/>
              <a:t>Образец текста</a:t>
            </a:r>
          </a:p>
        </p:txBody>
      </p:sp>
      <p:sp>
        <p:nvSpPr>
          <p:cNvPr id="3" name="Текст 2"/>
          <p:cNvSpPr>
            <a:spLocks noGrp="1"/>
          </p:cNvSpPr>
          <p:nvPr>
            <p:ph type="body" idx="1"/>
          </p:nvPr>
        </p:nvSpPr>
        <p:spPr>
          <a:xfrm>
            <a:off x="1295401" y="4343399"/>
            <a:ext cx="9609666" cy="1532467"/>
          </a:xfrm>
        </p:spPr>
        <p:txBody>
          <a:bodyPr rtlCol="0"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noProof="0"/>
              <a:t>Образец текста</a:t>
            </a:r>
          </a:p>
        </p:txBody>
      </p:sp>
      <p:sp>
        <p:nvSpPr>
          <p:cNvPr id="4" name="Дата 3"/>
          <p:cNvSpPr>
            <a:spLocks noGrp="1"/>
          </p:cNvSpPr>
          <p:nvPr>
            <p:ph type="dt" sz="half" idx="10"/>
          </p:nvPr>
        </p:nvSpPr>
        <p:spPr/>
        <p:txBody>
          <a:bodyPr rtlCol="0"/>
          <a:lstStyle/>
          <a:p>
            <a:pPr rtl="0"/>
            <a:fld id="{E7C1FA82-BAA1-47FC-BC3B-6243FBD7DC9C}" type="datetime1">
              <a:rPr lang="ru-RU" noProof="0" smtClean="0"/>
              <a:t>20.11.2024</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D57F1E4F-1CFF-5643-939E-217C01CDF565}" type="slidenum">
              <a:rPr lang="ru-RU" noProof="0" smtClean="0"/>
              <a:pPr/>
              <a:t>‹#›</a:t>
            </a:fld>
            <a:endParaRPr lang="ru-RU" noProof="0"/>
          </a:p>
        </p:txBody>
      </p:sp>
      <p:sp>
        <p:nvSpPr>
          <p:cNvPr id="14" name="Надпись 13"/>
          <p:cNvSpPr txBox="1"/>
          <p:nvPr/>
        </p:nvSpPr>
        <p:spPr>
          <a:xfrm>
            <a:off x="862013" y="879961"/>
            <a:ext cx="609600" cy="584776"/>
          </a:xfrm>
          <a:prstGeom prst="rect">
            <a:avLst/>
          </a:prstGeom>
        </p:spPr>
        <p:txBody>
          <a:bodyPr vert="horz" lIns="91440" tIns="45720" rIns="91440" bIns="45720" rtlCol="0" anchor="ctr">
            <a:noAutofit/>
          </a:bodyPr>
          <a:lstStyle/>
          <a:p>
            <a:pPr lvl="0" rtl="0"/>
            <a:r>
              <a:rPr lang="ru-RU" sz="8000" noProof="0">
                <a:solidFill>
                  <a:schemeClr val="tx1"/>
                </a:solidFill>
                <a:effectLst/>
              </a:rPr>
              <a:t>«</a:t>
            </a:r>
          </a:p>
        </p:txBody>
      </p:sp>
      <p:sp>
        <p:nvSpPr>
          <p:cNvPr id="15" name="Надпись 14"/>
          <p:cNvSpPr txBox="1"/>
          <p:nvPr/>
        </p:nvSpPr>
        <p:spPr>
          <a:xfrm>
            <a:off x="10600267" y="2827870"/>
            <a:ext cx="609600" cy="584776"/>
          </a:xfrm>
          <a:prstGeom prst="rect">
            <a:avLst/>
          </a:prstGeom>
        </p:spPr>
        <p:txBody>
          <a:bodyPr vert="horz" lIns="91440" tIns="45720" rIns="91440" bIns="45720" rtlCol="0" anchor="ctr">
            <a:noAutofit/>
          </a:bodyPr>
          <a:lstStyle/>
          <a:p>
            <a:pPr lvl="0" algn="r" rtl="0"/>
            <a:r>
              <a:rPr lang="ru-RU" sz="8000" noProof="0">
                <a:solidFill>
                  <a:schemeClr val="tx1"/>
                </a:solidFill>
                <a:effectLst/>
              </a:rPr>
              <a:t>»</a:t>
            </a:r>
          </a:p>
        </p:txBody>
      </p:sp>
      <p:cxnSp>
        <p:nvCxnSpPr>
          <p:cNvPr id="19" name="Прямая соединительная линия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5802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3308581"/>
            <a:ext cx="9609668" cy="1468800"/>
          </a:xfrm>
        </p:spPr>
        <p:txBody>
          <a:bodyPr rtlCol="0" anchor="b">
            <a:normAutofit/>
          </a:bodyPr>
          <a:lstStyle>
            <a:lvl1pPr algn="l">
              <a:defRPr sz="3200" b="0" cap="none"/>
            </a:lvl1pPr>
          </a:lstStyle>
          <a:p>
            <a:pPr rtl="0"/>
            <a:r>
              <a:rPr lang="ru-RU" noProof="0"/>
              <a:t>Образец заголовка</a:t>
            </a:r>
          </a:p>
        </p:txBody>
      </p:sp>
      <p:sp>
        <p:nvSpPr>
          <p:cNvPr id="3" name="Текст 2"/>
          <p:cNvSpPr>
            <a:spLocks noGrp="1"/>
          </p:cNvSpPr>
          <p:nvPr>
            <p:ph type="body" idx="1"/>
          </p:nvPr>
        </p:nvSpPr>
        <p:spPr>
          <a:xfrm>
            <a:off x="1295401" y="4777381"/>
            <a:ext cx="9609668" cy="860400"/>
          </a:xfrm>
        </p:spPr>
        <p:txBody>
          <a:bodyPr rtlCol="0"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noProof="0"/>
              <a:t>Образец текста</a:t>
            </a:r>
          </a:p>
        </p:txBody>
      </p:sp>
      <p:sp>
        <p:nvSpPr>
          <p:cNvPr id="4" name="Дата 3"/>
          <p:cNvSpPr>
            <a:spLocks noGrp="1"/>
          </p:cNvSpPr>
          <p:nvPr>
            <p:ph type="dt" sz="half" idx="10"/>
          </p:nvPr>
        </p:nvSpPr>
        <p:spPr/>
        <p:txBody>
          <a:bodyPr rtlCol="0"/>
          <a:lstStyle/>
          <a:p>
            <a:pPr rtl="0"/>
            <a:fld id="{CB83D1C4-9F11-4A0A-AE2F-7C08FDF9300E}" type="datetime1">
              <a:rPr lang="ru-RU" noProof="0" smtClean="0"/>
              <a:t>20.11.2024</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D57F1E4F-1CFF-5643-939E-217C01CDF565}" type="slidenum">
              <a:rPr lang="ru-RU" noProof="0" smtClean="0"/>
              <a:pPr/>
              <a:t>‹#›</a:t>
            </a:fld>
            <a:endParaRPr lang="ru-RU" noProof="0"/>
          </a:p>
        </p:txBody>
      </p:sp>
    </p:spTree>
    <p:extLst>
      <p:ext uri="{BB962C8B-B14F-4D97-AF65-F5344CB8AC3E}">
        <p14:creationId xmlns:p14="http://schemas.microsoft.com/office/powerpoint/2010/main" val="2368068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Карточка имени с цитатой">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6213" y="982132"/>
            <a:ext cx="9296398" cy="2243668"/>
          </a:xfrm>
        </p:spPr>
        <p:txBody>
          <a:bodyPr rtlCol="0" anchor="ctr">
            <a:normAutofit/>
          </a:bodyPr>
          <a:lstStyle>
            <a:lvl1pPr algn="ctr">
              <a:defRPr sz="3200" b="0" cap="none">
                <a:solidFill>
                  <a:schemeClr val="tx1"/>
                </a:solidFill>
              </a:defRPr>
            </a:lvl1pPr>
          </a:lstStyle>
          <a:p>
            <a:pPr rtl="0"/>
            <a:r>
              <a:rPr lang="ru-RU" noProof="0"/>
              <a:t>Образец заголовка</a:t>
            </a:r>
          </a:p>
        </p:txBody>
      </p:sp>
      <p:sp>
        <p:nvSpPr>
          <p:cNvPr id="14" name="Текст 2"/>
          <p:cNvSpPr>
            <a:spLocks noGrp="1"/>
          </p:cNvSpPr>
          <p:nvPr>
            <p:ph type="body" idx="13"/>
          </p:nvPr>
        </p:nvSpPr>
        <p:spPr>
          <a:xfrm>
            <a:off x="1295401" y="3639312"/>
            <a:ext cx="9609668" cy="886968"/>
          </a:xfrm>
        </p:spPr>
        <p:txBody>
          <a:bodyPr rtlCol="0"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noProof="0"/>
              <a:t>Образец текста</a:t>
            </a:r>
          </a:p>
        </p:txBody>
      </p:sp>
      <p:sp>
        <p:nvSpPr>
          <p:cNvPr id="3" name="Текст 2"/>
          <p:cNvSpPr>
            <a:spLocks noGrp="1"/>
          </p:cNvSpPr>
          <p:nvPr>
            <p:ph type="body" idx="1"/>
          </p:nvPr>
        </p:nvSpPr>
        <p:spPr>
          <a:xfrm>
            <a:off x="1295401" y="4529667"/>
            <a:ext cx="9609668" cy="1346200"/>
          </a:xfrm>
        </p:spPr>
        <p:txBody>
          <a:bodyPr rtlCol="0"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noProof="0"/>
              <a:t>Образец текста</a:t>
            </a:r>
          </a:p>
        </p:txBody>
      </p:sp>
      <p:sp>
        <p:nvSpPr>
          <p:cNvPr id="4" name="Дата 3"/>
          <p:cNvSpPr>
            <a:spLocks noGrp="1"/>
          </p:cNvSpPr>
          <p:nvPr>
            <p:ph type="dt" sz="half" idx="10"/>
          </p:nvPr>
        </p:nvSpPr>
        <p:spPr/>
        <p:txBody>
          <a:bodyPr rtlCol="0"/>
          <a:lstStyle/>
          <a:p>
            <a:pPr rtl="0"/>
            <a:fld id="{2CDA1975-1E41-4B9D-8CF2-FE335D6F4648}" type="datetime1">
              <a:rPr lang="ru-RU" noProof="0" smtClean="0"/>
              <a:t>20.11.2024</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D57F1E4F-1CFF-5643-939E-217C01CDF565}" type="slidenum">
              <a:rPr lang="ru-RU" noProof="0" smtClean="0"/>
              <a:pPr/>
              <a:t>‹#›</a:t>
            </a:fld>
            <a:endParaRPr lang="ru-RU" noProof="0"/>
          </a:p>
        </p:txBody>
      </p:sp>
      <p:sp>
        <p:nvSpPr>
          <p:cNvPr id="12" name="Надпись 11"/>
          <p:cNvSpPr txBox="1"/>
          <p:nvPr/>
        </p:nvSpPr>
        <p:spPr>
          <a:xfrm>
            <a:off x="862013" y="879961"/>
            <a:ext cx="609600" cy="584776"/>
          </a:xfrm>
          <a:prstGeom prst="rect">
            <a:avLst/>
          </a:prstGeom>
        </p:spPr>
        <p:txBody>
          <a:bodyPr vert="horz" lIns="91440" tIns="45720" rIns="91440" bIns="45720" rtlCol="0" anchor="ctr">
            <a:noAutofit/>
          </a:bodyPr>
          <a:lstStyle/>
          <a:p>
            <a:pPr lvl="0" rtl="0"/>
            <a:r>
              <a:rPr lang="ru-RU" sz="8000" noProof="0">
                <a:solidFill>
                  <a:schemeClr val="tx1"/>
                </a:solidFill>
                <a:effectLst/>
              </a:rPr>
              <a:t>«</a:t>
            </a:r>
          </a:p>
        </p:txBody>
      </p:sp>
      <p:sp>
        <p:nvSpPr>
          <p:cNvPr id="13" name="Надпись 12"/>
          <p:cNvSpPr txBox="1"/>
          <p:nvPr/>
        </p:nvSpPr>
        <p:spPr>
          <a:xfrm>
            <a:off x="10600267" y="2599261"/>
            <a:ext cx="609600" cy="584776"/>
          </a:xfrm>
          <a:prstGeom prst="rect">
            <a:avLst/>
          </a:prstGeom>
        </p:spPr>
        <p:txBody>
          <a:bodyPr vert="horz" lIns="91440" tIns="45720" rIns="91440" bIns="45720" rtlCol="0" anchor="ctr">
            <a:noAutofit/>
          </a:bodyPr>
          <a:lstStyle/>
          <a:p>
            <a:pPr lvl="0" algn="r" rtl="0"/>
            <a:r>
              <a:rPr lang="ru-RU" sz="8000" noProof="0">
                <a:solidFill>
                  <a:schemeClr val="tx1"/>
                </a:solidFill>
                <a:effectLst/>
              </a:rPr>
              <a:t>»</a:t>
            </a:r>
          </a:p>
        </p:txBody>
      </p:sp>
      <p:cxnSp>
        <p:nvCxnSpPr>
          <p:cNvPr id="26" name="Прямая соединительная линия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6945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rtl="0"/>
            <a:r>
              <a:rPr lang="ru-RU" noProof="0"/>
              <a:t>Образец заголовка</a:t>
            </a:r>
          </a:p>
        </p:txBody>
      </p:sp>
      <p:sp>
        <p:nvSpPr>
          <p:cNvPr id="11" name="Текст 2"/>
          <p:cNvSpPr>
            <a:spLocks noGrp="1"/>
          </p:cNvSpPr>
          <p:nvPr>
            <p:ph type="body" idx="13"/>
          </p:nvPr>
        </p:nvSpPr>
        <p:spPr>
          <a:xfrm>
            <a:off x="1295401" y="3630168"/>
            <a:ext cx="9609668" cy="841248"/>
          </a:xfrm>
        </p:spPr>
        <p:txBody>
          <a:bodyPr rtlCol="0"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noProof="0"/>
              <a:t>Образец текста</a:t>
            </a:r>
          </a:p>
        </p:txBody>
      </p:sp>
      <p:sp>
        <p:nvSpPr>
          <p:cNvPr id="3" name="Текст 2"/>
          <p:cNvSpPr>
            <a:spLocks noGrp="1"/>
          </p:cNvSpPr>
          <p:nvPr>
            <p:ph type="body" idx="1"/>
          </p:nvPr>
        </p:nvSpPr>
        <p:spPr>
          <a:xfrm>
            <a:off x="1295400" y="4470399"/>
            <a:ext cx="9609670" cy="1405467"/>
          </a:xfrm>
        </p:spPr>
        <p:txBody>
          <a:bodyPr rtlCol="0"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noProof="0"/>
              <a:t>Образец текста</a:t>
            </a:r>
          </a:p>
        </p:txBody>
      </p:sp>
      <p:sp>
        <p:nvSpPr>
          <p:cNvPr id="4" name="Дата 3"/>
          <p:cNvSpPr>
            <a:spLocks noGrp="1"/>
          </p:cNvSpPr>
          <p:nvPr>
            <p:ph type="dt" sz="half" idx="10"/>
          </p:nvPr>
        </p:nvSpPr>
        <p:spPr/>
        <p:txBody>
          <a:bodyPr rtlCol="0"/>
          <a:lstStyle/>
          <a:p>
            <a:pPr rtl="0"/>
            <a:fld id="{92E502A0-D8BE-422D-8953-3024A5D15DE8}" type="datetime1">
              <a:rPr lang="ru-RU" noProof="0" smtClean="0"/>
              <a:t>20.11.2024</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D57F1E4F-1CFF-5643-939E-217C01CDF565}" type="slidenum">
              <a:rPr lang="ru-RU" noProof="0" smtClean="0"/>
              <a:pPr/>
              <a:t>‹#›</a:t>
            </a:fld>
            <a:endParaRPr lang="ru-RU" noProof="0"/>
          </a:p>
        </p:txBody>
      </p:sp>
      <p:cxnSp>
        <p:nvCxnSpPr>
          <p:cNvPr id="15" name="Прямая соединительная линия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2528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algn="ctr">
              <a:defRPr/>
            </a:lvl1pPr>
          </a:lstStyle>
          <a:p>
            <a:pPr rtl="0"/>
            <a:r>
              <a:rPr lang="ru-RU" noProof="0"/>
              <a:t>Образец заголовка</a:t>
            </a:r>
          </a:p>
        </p:txBody>
      </p:sp>
      <p:sp>
        <p:nvSpPr>
          <p:cNvPr id="3" name="Вертикальный текст 2"/>
          <p:cNvSpPr>
            <a:spLocks noGrp="1"/>
          </p:cNvSpPr>
          <p:nvPr>
            <p:ph type="body" orient="vert" idx="1"/>
          </p:nvPr>
        </p:nvSpPr>
        <p:spPr/>
        <p:txBody>
          <a:bodyPr vert="eaVert" rtlCol="0" anchor="t"/>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Дата 3"/>
          <p:cNvSpPr>
            <a:spLocks noGrp="1"/>
          </p:cNvSpPr>
          <p:nvPr>
            <p:ph type="dt" sz="half" idx="10"/>
          </p:nvPr>
        </p:nvSpPr>
        <p:spPr/>
        <p:txBody>
          <a:bodyPr rtlCol="0"/>
          <a:lstStyle/>
          <a:p>
            <a:pPr rtl="0"/>
            <a:fld id="{04A857F5-317C-42B5-BB5C-D6B61112D108}" type="datetime1">
              <a:rPr lang="ru-RU" noProof="0" smtClean="0"/>
              <a:t>20.11.2024</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D57F1E4F-1CFF-5643-939E-217C01CDF565}" type="slidenum">
              <a:rPr lang="ru-RU" noProof="0" smtClean="0"/>
              <a:pPr/>
              <a:t>‹#›</a:t>
            </a:fld>
            <a:endParaRPr lang="ru-RU" noProof="0"/>
          </a:p>
        </p:txBody>
      </p:sp>
      <p:cxnSp>
        <p:nvCxnSpPr>
          <p:cNvPr id="14" name="Прямая соединительная линия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6667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999356" y="982131"/>
            <a:ext cx="1890895" cy="4893735"/>
          </a:xfrm>
        </p:spPr>
        <p:txBody>
          <a:bodyPr vert="eaVert" rtlCol="0"/>
          <a:lstStyle/>
          <a:p>
            <a:pPr rtl="0"/>
            <a:r>
              <a:rPr lang="ru-RU" noProof="0"/>
              <a:t>Образец заголовка</a:t>
            </a:r>
          </a:p>
        </p:txBody>
      </p:sp>
      <p:sp>
        <p:nvSpPr>
          <p:cNvPr id="3" name="Вертикальный текст 2"/>
          <p:cNvSpPr>
            <a:spLocks noGrp="1"/>
          </p:cNvSpPr>
          <p:nvPr>
            <p:ph type="body" orient="vert" idx="1"/>
          </p:nvPr>
        </p:nvSpPr>
        <p:spPr>
          <a:xfrm>
            <a:off x="1295398" y="982132"/>
            <a:ext cx="7433025" cy="4893734"/>
          </a:xfrm>
        </p:spPr>
        <p:txBody>
          <a:bodyPr vert="eaVert" rtlCol="0" anchor="t"/>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Дата 3"/>
          <p:cNvSpPr>
            <a:spLocks noGrp="1"/>
          </p:cNvSpPr>
          <p:nvPr>
            <p:ph type="dt" sz="half" idx="10"/>
          </p:nvPr>
        </p:nvSpPr>
        <p:spPr/>
        <p:txBody>
          <a:bodyPr rtlCol="0"/>
          <a:lstStyle/>
          <a:p>
            <a:pPr rtl="0"/>
            <a:fld id="{A1D40EA3-1E4D-4506-94B0-1BE0B5F1F15F}" type="datetime1">
              <a:rPr lang="ru-RU" noProof="0" smtClean="0"/>
              <a:t>20.11.2024</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D57F1E4F-1CFF-5643-939E-217C01CDF565}" type="slidenum">
              <a:rPr lang="ru-RU" noProof="0" smtClean="0"/>
              <a:pPr/>
              <a:t>‹#›</a:t>
            </a:fld>
            <a:endParaRPr lang="ru-RU" noProof="0"/>
          </a:p>
        </p:txBody>
      </p:sp>
      <p:cxnSp>
        <p:nvCxnSpPr>
          <p:cNvPr id="14" name="Прямая соединительная линия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8015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Прямая соединительная линия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p:txBody>
          <a:bodyPr rtlCol="0"/>
          <a:lstStyle/>
          <a:p>
            <a:pPr rtl="0"/>
            <a:r>
              <a:rPr lang="ru-RU" noProof="0"/>
              <a:t>Образец заголовка</a:t>
            </a:r>
          </a:p>
        </p:txBody>
      </p:sp>
      <p:sp>
        <p:nvSpPr>
          <p:cNvPr id="3" name="Объект 2"/>
          <p:cNvSpPr>
            <a:spLocks noGrp="1"/>
          </p:cNvSpPr>
          <p:nvPr>
            <p:ph idx="1"/>
          </p:nvPr>
        </p:nvSpPr>
        <p:spPr/>
        <p:txBody>
          <a:bodyPr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Дата 3"/>
          <p:cNvSpPr>
            <a:spLocks noGrp="1"/>
          </p:cNvSpPr>
          <p:nvPr>
            <p:ph type="dt" sz="half" idx="10"/>
          </p:nvPr>
        </p:nvSpPr>
        <p:spPr/>
        <p:txBody>
          <a:bodyPr rtlCol="0"/>
          <a:lstStyle/>
          <a:p>
            <a:pPr rtl="0"/>
            <a:fld id="{63D3D269-85F8-4FBE-8646-15ABDE0065F9}" type="datetime1">
              <a:rPr lang="ru-RU" noProof="0" smtClean="0"/>
              <a:t>20.11.2024</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5D84065D-F351-4B03-BD91-D8A6B8D4B362}" type="slidenum">
              <a:rPr lang="ru-RU" noProof="0" smtClean="0"/>
              <a:t>‹#›</a:t>
            </a:fld>
            <a:endParaRPr lang="ru-RU" noProof="0"/>
          </a:p>
        </p:txBody>
      </p:sp>
    </p:spTree>
    <p:extLst>
      <p:ext uri="{BB962C8B-B14F-4D97-AF65-F5344CB8AC3E}">
        <p14:creationId xmlns:p14="http://schemas.microsoft.com/office/powerpoint/2010/main" val="488532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15069" y="1752606"/>
            <a:ext cx="8158688" cy="1822514"/>
          </a:xfrm>
        </p:spPr>
        <p:txBody>
          <a:bodyPr rtlCol="0" anchor="b">
            <a:normAutofit/>
          </a:bodyPr>
          <a:lstStyle>
            <a:lvl1pPr algn="ctr">
              <a:defRPr sz="4400" b="0" cap="none"/>
            </a:lvl1pPr>
          </a:lstStyle>
          <a:p>
            <a:pPr rtl="0"/>
            <a:r>
              <a:rPr lang="ru-RU" noProof="0"/>
              <a:t>Образец заголовка</a:t>
            </a:r>
          </a:p>
        </p:txBody>
      </p:sp>
      <p:sp>
        <p:nvSpPr>
          <p:cNvPr id="3" name="Текст 2"/>
          <p:cNvSpPr>
            <a:spLocks noGrp="1"/>
          </p:cNvSpPr>
          <p:nvPr>
            <p:ph type="body" idx="1"/>
          </p:nvPr>
        </p:nvSpPr>
        <p:spPr>
          <a:xfrm>
            <a:off x="2015067" y="3846051"/>
            <a:ext cx="8158690" cy="954547"/>
          </a:xfrm>
        </p:spPr>
        <p:txBody>
          <a:bodyPr rtlCol="0"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noProof="0"/>
              <a:t>Образец текста</a:t>
            </a:r>
          </a:p>
        </p:txBody>
      </p:sp>
      <p:sp>
        <p:nvSpPr>
          <p:cNvPr id="4" name="Дата 3"/>
          <p:cNvSpPr>
            <a:spLocks noGrp="1"/>
          </p:cNvSpPr>
          <p:nvPr>
            <p:ph type="dt" sz="half" idx="10"/>
          </p:nvPr>
        </p:nvSpPr>
        <p:spPr/>
        <p:txBody>
          <a:bodyPr rtlCol="0"/>
          <a:lstStyle/>
          <a:p>
            <a:pPr rtl="0"/>
            <a:fld id="{EAA16AA6-BDB0-407A-876E-26B5BE1053BB}" type="datetime1">
              <a:rPr lang="ru-RU" noProof="0" smtClean="0"/>
              <a:t>20.11.2024</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D57F1E4F-1CFF-5643-939E-217C01CDF565}" type="slidenum">
              <a:rPr lang="ru-RU" noProof="0" smtClean="0"/>
              <a:pPr/>
              <a:t>‹#›</a:t>
            </a:fld>
            <a:endParaRPr lang="ru-RU" noProof="0"/>
          </a:p>
        </p:txBody>
      </p:sp>
      <p:cxnSp>
        <p:nvCxnSpPr>
          <p:cNvPr id="16" name="Прямая соединительная линия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8907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Прямая соединительная линия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p:txBody>
          <a:bodyPr rtlCol="0"/>
          <a:lstStyle/>
          <a:p>
            <a:pPr rtl="0"/>
            <a:r>
              <a:rPr lang="ru-RU" noProof="0"/>
              <a:t>Образец заголовка</a:t>
            </a:r>
          </a:p>
        </p:txBody>
      </p:sp>
      <p:sp>
        <p:nvSpPr>
          <p:cNvPr id="3" name="Объект 2"/>
          <p:cNvSpPr>
            <a:spLocks noGrp="1"/>
          </p:cNvSpPr>
          <p:nvPr>
            <p:ph sz="half" idx="1"/>
          </p:nvPr>
        </p:nvSpPr>
        <p:spPr>
          <a:xfrm>
            <a:off x="1298448" y="2560320"/>
            <a:ext cx="4718304" cy="3310128"/>
          </a:xfrm>
        </p:spPr>
        <p:txBody>
          <a:bodyPr rtlCol="0">
            <a:normAutofit/>
          </a:body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Объект 3"/>
          <p:cNvSpPr>
            <a:spLocks noGrp="1"/>
          </p:cNvSpPr>
          <p:nvPr>
            <p:ph sz="half" idx="2"/>
          </p:nvPr>
        </p:nvSpPr>
        <p:spPr>
          <a:xfrm>
            <a:off x="6181344" y="2560320"/>
            <a:ext cx="4718304" cy="3310128"/>
          </a:xfrm>
        </p:spPr>
        <p:txBody>
          <a:bodyPr rtlCol="0">
            <a:normAutofit/>
          </a:body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5" name="Дата 4"/>
          <p:cNvSpPr>
            <a:spLocks noGrp="1"/>
          </p:cNvSpPr>
          <p:nvPr>
            <p:ph type="dt" sz="half" idx="10"/>
          </p:nvPr>
        </p:nvSpPr>
        <p:spPr/>
        <p:txBody>
          <a:bodyPr rtlCol="0"/>
          <a:lstStyle/>
          <a:p>
            <a:pPr rtl="0"/>
            <a:fld id="{ADF37912-757A-446E-A4D4-FB936150107E}" type="datetime1">
              <a:rPr lang="ru-RU" noProof="0" smtClean="0"/>
              <a:t>20.11.2024</a:t>
            </a:fld>
            <a:endParaRPr lang="ru-RU" noProof="0"/>
          </a:p>
        </p:txBody>
      </p:sp>
      <p:sp>
        <p:nvSpPr>
          <p:cNvPr id="6" name="Нижний колонтитул 5"/>
          <p:cNvSpPr>
            <a:spLocks noGrp="1"/>
          </p:cNvSpPr>
          <p:nvPr>
            <p:ph type="ftr" sz="quarter" idx="11"/>
          </p:nvPr>
        </p:nvSpPr>
        <p:spPr/>
        <p:txBody>
          <a:bodyPr rtlCol="0"/>
          <a:lstStyle/>
          <a:p>
            <a:pPr rtl="0"/>
            <a:endParaRPr lang="ru-RU" noProof="0"/>
          </a:p>
        </p:txBody>
      </p:sp>
      <p:sp>
        <p:nvSpPr>
          <p:cNvPr id="7" name="Номер слайда 6"/>
          <p:cNvSpPr>
            <a:spLocks noGrp="1"/>
          </p:cNvSpPr>
          <p:nvPr>
            <p:ph type="sldNum" sz="quarter" idx="12"/>
          </p:nvPr>
        </p:nvSpPr>
        <p:spPr/>
        <p:txBody>
          <a:bodyPr rtlCol="0"/>
          <a:lstStyle/>
          <a:p>
            <a:pPr rtl="0"/>
            <a:fld id="{5D84065D-F351-4B03-BD91-D8A6B8D4B362}" type="slidenum">
              <a:rPr lang="ru-RU" noProof="0" smtClean="0"/>
              <a:t>‹#›</a:t>
            </a:fld>
            <a:endParaRPr lang="ru-RU" noProof="0"/>
          </a:p>
        </p:txBody>
      </p:sp>
    </p:spTree>
    <p:extLst>
      <p:ext uri="{BB962C8B-B14F-4D97-AF65-F5344CB8AC3E}">
        <p14:creationId xmlns:p14="http://schemas.microsoft.com/office/powerpoint/2010/main" val="2969860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a:defRPr/>
            </a:lvl1pPr>
          </a:lstStyle>
          <a:p>
            <a:pPr rtl="0"/>
            <a:r>
              <a:rPr lang="ru-RU" noProof="0"/>
              <a:t>Образец заголовка</a:t>
            </a:r>
          </a:p>
        </p:txBody>
      </p:sp>
      <p:sp>
        <p:nvSpPr>
          <p:cNvPr id="3" name="Текст 2"/>
          <p:cNvSpPr>
            <a:spLocks noGrp="1"/>
          </p:cNvSpPr>
          <p:nvPr>
            <p:ph type="body" idx="1"/>
          </p:nvPr>
        </p:nvSpPr>
        <p:spPr>
          <a:xfrm>
            <a:off x="1295400" y="2658533"/>
            <a:ext cx="4718304" cy="576262"/>
          </a:xfrm>
        </p:spPr>
        <p:txBody>
          <a:bodyPr rtlCol="0"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Образец текста</a:t>
            </a:r>
          </a:p>
        </p:txBody>
      </p:sp>
      <p:sp>
        <p:nvSpPr>
          <p:cNvPr id="4" name="Объект 3"/>
          <p:cNvSpPr>
            <a:spLocks noGrp="1"/>
          </p:cNvSpPr>
          <p:nvPr>
            <p:ph sz="half" idx="2"/>
          </p:nvPr>
        </p:nvSpPr>
        <p:spPr>
          <a:xfrm>
            <a:off x="1295400" y="3243262"/>
            <a:ext cx="4718304" cy="2632605"/>
          </a:xfrm>
        </p:spPr>
        <p:txBody>
          <a:bodyPr rtlCol="0" anchor="t">
            <a:normAutofit/>
          </a:body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5" name="Текст 4"/>
          <p:cNvSpPr>
            <a:spLocks noGrp="1"/>
          </p:cNvSpPr>
          <p:nvPr>
            <p:ph type="body" sz="quarter" idx="3"/>
          </p:nvPr>
        </p:nvSpPr>
        <p:spPr>
          <a:xfrm>
            <a:off x="6180671" y="2658533"/>
            <a:ext cx="4718304" cy="576262"/>
          </a:xfrm>
        </p:spPr>
        <p:txBody>
          <a:bodyPr rtlCol="0"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Образец текста</a:t>
            </a:r>
          </a:p>
        </p:txBody>
      </p:sp>
      <p:sp>
        <p:nvSpPr>
          <p:cNvPr id="6" name="Объект 5"/>
          <p:cNvSpPr>
            <a:spLocks noGrp="1"/>
          </p:cNvSpPr>
          <p:nvPr>
            <p:ph sz="quarter" idx="4"/>
          </p:nvPr>
        </p:nvSpPr>
        <p:spPr>
          <a:xfrm>
            <a:off x="6180671" y="3243262"/>
            <a:ext cx="4718304" cy="2632605"/>
          </a:xfrm>
        </p:spPr>
        <p:txBody>
          <a:bodyPr rtlCol="0" anchor="t">
            <a:normAutofit/>
          </a:body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7" name="Дата 6"/>
          <p:cNvSpPr>
            <a:spLocks noGrp="1"/>
          </p:cNvSpPr>
          <p:nvPr>
            <p:ph type="dt" sz="half" idx="10"/>
          </p:nvPr>
        </p:nvSpPr>
        <p:spPr/>
        <p:txBody>
          <a:bodyPr rtlCol="0"/>
          <a:lstStyle/>
          <a:p>
            <a:pPr rtl="0"/>
            <a:fld id="{9E21A496-8054-4820-99CF-6D370974C8B1}" type="datetime1">
              <a:rPr lang="ru-RU" noProof="0" smtClean="0"/>
              <a:t>20.11.2024</a:t>
            </a:fld>
            <a:endParaRPr lang="ru-RU" noProof="0"/>
          </a:p>
        </p:txBody>
      </p:sp>
      <p:sp>
        <p:nvSpPr>
          <p:cNvPr id="8" name="Нижний колонтитул 7"/>
          <p:cNvSpPr>
            <a:spLocks noGrp="1"/>
          </p:cNvSpPr>
          <p:nvPr>
            <p:ph type="ftr" sz="quarter" idx="11"/>
          </p:nvPr>
        </p:nvSpPr>
        <p:spPr/>
        <p:txBody>
          <a:bodyPr rtlCol="0"/>
          <a:lstStyle/>
          <a:p>
            <a:pPr rtl="0"/>
            <a:endParaRPr lang="ru-RU" noProof="0"/>
          </a:p>
        </p:txBody>
      </p:sp>
      <p:sp>
        <p:nvSpPr>
          <p:cNvPr id="9" name="Номер слайда 8"/>
          <p:cNvSpPr>
            <a:spLocks noGrp="1"/>
          </p:cNvSpPr>
          <p:nvPr>
            <p:ph type="sldNum" sz="quarter" idx="12"/>
          </p:nvPr>
        </p:nvSpPr>
        <p:spPr/>
        <p:txBody>
          <a:bodyPr rtlCol="0"/>
          <a:lstStyle/>
          <a:p>
            <a:pPr rtl="0"/>
            <a:fld id="{D57F1E4F-1CFF-5643-939E-217C01CDF565}" type="slidenum">
              <a:rPr lang="ru-RU" noProof="0" smtClean="0"/>
              <a:pPr/>
              <a:t>‹#›</a:t>
            </a:fld>
            <a:endParaRPr lang="ru-RU" noProof="0"/>
          </a:p>
        </p:txBody>
      </p:sp>
      <p:cxnSp>
        <p:nvCxnSpPr>
          <p:cNvPr id="18" name="Прямая соединительная линия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033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a:t>Образец заголовка</a:t>
            </a:r>
          </a:p>
        </p:txBody>
      </p:sp>
      <p:sp>
        <p:nvSpPr>
          <p:cNvPr id="3" name="Дата 2"/>
          <p:cNvSpPr>
            <a:spLocks noGrp="1"/>
          </p:cNvSpPr>
          <p:nvPr>
            <p:ph type="dt" sz="half" idx="10"/>
          </p:nvPr>
        </p:nvSpPr>
        <p:spPr/>
        <p:txBody>
          <a:bodyPr rtlCol="0"/>
          <a:lstStyle/>
          <a:p>
            <a:pPr rtl="0"/>
            <a:fld id="{6672F366-58CA-4E38-87CB-E3AD009A2522}" type="datetime1">
              <a:rPr lang="ru-RU" noProof="0" smtClean="0"/>
              <a:t>20.11.2024</a:t>
            </a:fld>
            <a:endParaRPr lang="ru-RU" noProof="0"/>
          </a:p>
        </p:txBody>
      </p:sp>
      <p:sp>
        <p:nvSpPr>
          <p:cNvPr id="4" name="Нижний колонтитул 3"/>
          <p:cNvSpPr>
            <a:spLocks noGrp="1"/>
          </p:cNvSpPr>
          <p:nvPr>
            <p:ph type="ftr" sz="quarter" idx="11"/>
          </p:nvPr>
        </p:nvSpPr>
        <p:spPr/>
        <p:txBody>
          <a:bodyPr rtlCol="0"/>
          <a:lstStyle/>
          <a:p>
            <a:pPr rtl="0"/>
            <a:endParaRPr lang="ru-RU" noProof="0"/>
          </a:p>
        </p:txBody>
      </p:sp>
      <p:sp>
        <p:nvSpPr>
          <p:cNvPr id="5" name="Номер слайда 4"/>
          <p:cNvSpPr>
            <a:spLocks noGrp="1"/>
          </p:cNvSpPr>
          <p:nvPr>
            <p:ph type="sldNum" sz="quarter" idx="12"/>
          </p:nvPr>
        </p:nvSpPr>
        <p:spPr/>
        <p:txBody>
          <a:bodyPr rtlCol="0"/>
          <a:lstStyle/>
          <a:p>
            <a:pPr rtl="0"/>
            <a:fld id="{D57F1E4F-1CFF-5643-939E-217C01CDF565}" type="slidenum">
              <a:rPr lang="ru-RU" noProof="0" smtClean="0"/>
              <a:pPr/>
              <a:t>‹#›</a:t>
            </a:fld>
            <a:endParaRPr lang="ru-RU" noProof="0"/>
          </a:p>
        </p:txBody>
      </p:sp>
      <p:cxnSp>
        <p:nvCxnSpPr>
          <p:cNvPr id="14" name="Прямая соединительная линия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9768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lstStyle/>
          <a:p>
            <a:pPr rtl="0"/>
            <a:fld id="{3F6348DA-6658-46FD-A653-045FBA3EFA4C}" type="datetime1">
              <a:rPr lang="ru-RU" noProof="0" smtClean="0"/>
              <a:t>20.11.2024</a:t>
            </a:fld>
            <a:endParaRPr lang="ru-RU" noProof="0"/>
          </a:p>
        </p:txBody>
      </p:sp>
      <p:sp>
        <p:nvSpPr>
          <p:cNvPr id="3" name="Нижний колонтитул 2"/>
          <p:cNvSpPr>
            <a:spLocks noGrp="1"/>
          </p:cNvSpPr>
          <p:nvPr>
            <p:ph type="ftr" sz="quarter" idx="11"/>
          </p:nvPr>
        </p:nvSpPr>
        <p:spPr/>
        <p:txBody>
          <a:bodyPr rtlCol="0"/>
          <a:lstStyle/>
          <a:p>
            <a:pPr rtl="0"/>
            <a:endParaRPr lang="ru-RU" noProof="0"/>
          </a:p>
        </p:txBody>
      </p:sp>
      <p:sp>
        <p:nvSpPr>
          <p:cNvPr id="4" name="Номер слайда 3"/>
          <p:cNvSpPr>
            <a:spLocks noGrp="1"/>
          </p:cNvSpPr>
          <p:nvPr>
            <p:ph type="sldNum" sz="quarter" idx="12"/>
          </p:nvPr>
        </p:nvSpPr>
        <p:spPr/>
        <p:txBody>
          <a:bodyPr rtlCol="0"/>
          <a:lstStyle/>
          <a:p>
            <a:pPr rtl="0"/>
            <a:fld id="{D57F1E4F-1CFF-5643-939E-217C01CDF565}" type="slidenum">
              <a:rPr lang="ru-RU" noProof="0" smtClean="0"/>
              <a:pPr/>
              <a:t>‹#›</a:t>
            </a:fld>
            <a:endParaRPr lang="ru-RU" noProof="0"/>
          </a:p>
        </p:txBody>
      </p:sp>
    </p:spTree>
    <p:extLst>
      <p:ext uri="{BB962C8B-B14F-4D97-AF65-F5344CB8AC3E}">
        <p14:creationId xmlns:p14="http://schemas.microsoft.com/office/powerpoint/2010/main" val="1948665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3811" y="1388534"/>
            <a:ext cx="3718455" cy="1371600"/>
          </a:xfrm>
        </p:spPr>
        <p:txBody>
          <a:bodyPr rtlCol="0" anchor="b">
            <a:normAutofit/>
          </a:bodyPr>
          <a:lstStyle>
            <a:lvl1pPr algn="ctr">
              <a:defRPr sz="2400" b="0"/>
            </a:lvl1pPr>
          </a:lstStyle>
          <a:p>
            <a:pPr rtl="0"/>
            <a:r>
              <a:rPr lang="ru-RU" noProof="0"/>
              <a:t>Образец заголовка</a:t>
            </a:r>
          </a:p>
        </p:txBody>
      </p:sp>
      <p:sp>
        <p:nvSpPr>
          <p:cNvPr id="3" name="Объект 2"/>
          <p:cNvSpPr>
            <a:spLocks noGrp="1"/>
          </p:cNvSpPr>
          <p:nvPr>
            <p:ph idx="1"/>
          </p:nvPr>
        </p:nvSpPr>
        <p:spPr>
          <a:xfrm>
            <a:off x="5418668" y="982131"/>
            <a:ext cx="5469466" cy="4893735"/>
          </a:xfrm>
        </p:spPr>
        <p:txBody>
          <a:bodyPr rtlCol="0" anchor="ctr">
            <a:normAutofit/>
          </a:body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Текст 3"/>
          <p:cNvSpPr>
            <a:spLocks noGrp="1"/>
          </p:cNvSpPr>
          <p:nvPr>
            <p:ph type="body" sz="half" idx="2"/>
          </p:nvPr>
        </p:nvSpPr>
        <p:spPr>
          <a:xfrm>
            <a:off x="1293811" y="3031065"/>
            <a:ext cx="3718455" cy="2438404"/>
          </a:xfrm>
        </p:spPr>
        <p:txBody>
          <a:bodyPr rtlCol="0"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0"/>
              <a:t>Образец текста</a:t>
            </a:r>
          </a:p>
        </p:txBody>
      </p:sp>
      <p:sp>
        <p:nvSpPr>
          <p:cNvPr id="5" name="Дата 4"/>
          <p:cNvSpPr>
            <a:spLocks noGrp="1"/>
          </p:cNvSpPr>
          <p:nvPr>
            <p:ph type="dt" sz="half" idx="10"/>
          </p:nvPr>
        </p:nvSpPr>
        <p:spPr/>
        <p:txBody>
          <a:bodyPr rtlCol="0"/>
          <a:lstStyle/>
          <a:p>
            <a:pPr rtl="0"/>
            <a:fld id="{61BE253A-871B-44D3-8038-B24F3AA30D95}" type="datetime1">
              <a:rPr lang="ru-RU" noProof="0" smtClean="0"/>
              <a:t>20.11.2024</a:t>
            </a:fld>
            <a:endParaRPr lang="ru-RU" noProof="0"/>
          </a:p>
        </p:txBody>
      </p:sp>
      <p:sp>
        <p:nvSpPr>
          <p:cNvPr id="6" name="Нижний колонтитул 5"/>
          <p:cNvSpPr>
            <a:spLocks noGrp="1"/>
          </p:cNvSpPr>
          <p:nvPr>
            <p:ph type="ftr" sz="quarter" idx="11"/>
          </p:nvPr>
        </p:nvSpPr>
        <p:spPr/>
        <p:txBody>
          <a:bodyPr rtlCol="0"/>
          <a:lstStyle/>
          <a:p>
            <a:pPr rtl="0"/>
            <a:endParaRPr lang="ru-RU" noProof="0"/>
          </a:p>
        </p:txBody>
      </p:sp>
      <p:sp>
        <p:nvSpPr>
          <p:cNvPr id="7" name="Номер слайда 6"/>
          <p:cNvSpPr>
            <a:spLocks noGrp="1"/>
          </p:cNvSpPr>
          <p:nvPr>
            <p:ph type="sldNum" sz="quarter" idx="12"/>
          </p:nvPr>
        </p:nvSpPr>
        <p:spPr/>
        <p:txBody>
          <a:bodyPr rtlCol="0"/>
          <a:lstStyle/>
          <a:p>
            <a:pPr rtl="0"/>
            <a:fld id="{D57F1E4F-1CFF-5643-939E-217C01CDF565}" type="slidenum">
              <a:rPr lang="ru-RU" noProof="0" smtClean="0"/>
              <a:pPr/>
              <a:t>‹#›</a:t>
            </a:fld>
            <a:endParaRPr lang="ru-RU" noProof="0"/>
          </a:p>
        </p:txBody>
      </p:sp>
      <p:cxnSp>
        <p:nvCxnSpPr>
          <p:cNvPr id="16" name="Прямая соединительная линия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7403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399" y="1883832"/>
            <a:ext cx="6241816" cy="1371600"/>
          </a:xfrm>
        </p:spPr>
        <p:txBody>
          <a:bodyPr rtlCol="0" anchor="b">
            <a:normAutofit/>
          </a:bodyPr>
          <a:lstStyle>
            <a:lvl1pPr algn="ctr">
              <a:defRPr sz="2800" b="0"/>
            </a:lvl1pPr>
          </a:lstStyle>
          <a:p>
            <a:pPr rtl="0"/>
            <a:r>
              <a:rPr lang="ru-RU" noProof="0"/>
              <a:t>Образец заголовка</a:t>
            </a:r>
          </a:p>
        </p:txBody>
      </p:sp>
      <p:sp>
        <p:nvSpPr>
          <p:cNvPr id="17" name="Рисунок 2"/>
          <p:cNvSpPr>
            <a:spLocks noGrp="1" noChangeAspect="1"/>
          </p:cNvSpPr>
          <p:nvPr>
            <p:ph type="pic" idx="1" hasCustomPrompt="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ru-RU" noProof="0"/>
              <a:t>Щелкните значок, чтобы добавить изображение</a:t>
            </a:r>
          </a:p>
        </p:txBody>
      </p:sp>
      <p:sp>
        <p:nvSpPr>
          <p:cNvPr id="4" name="Текст 3"/>
          <p:cNvSpPr>
            <a:spLocks noGrp="1"/>
          </p:cNvSpPr>
          <p:nvPr>
            <p:ph type="body" sz="half" idx="2"/>
          </p:nvPr>
        </p:nvSpPr>
        <p:spPr>
          <a:xfrm>
            <a:off x="1295399" y="3255432"/>
            <a:ext cx="6241816" cy="1828800"/>
          </a:xfrm>
        </p:spPr>
        <p:txBody>
          <a:bodyPr rtlCol="0"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0"/>
              <a:t>Образец текста</a:t>
            </a:r>
          </a:p>
        </p:txBody>
      </p:sp>
      <p:sp>
        <p:nvSpPr>
          <p:cNvPr id="5" name="Дата 4"/>
          <p:cNvSpPr>
            <a:spLocks noGrp="1"/>
          </p:cNvSpPr>
          <p:nvPr>
            <p:ph type="dt" sz="half" idx="10"/>
          </p:nvPr>
        </p:nvSpPr>
        <p:spPr/>
        <p:txBody>
          <a:bodyPr rtlCol="0"/>
          <a:lstStyle/>
          <a:p>
            <a:pPr rtl="0"/>
            <a:fld id="{55CDAAB0-E4E3-4A92-BB22-87BBDA229C17}" type="datetime1">
              <a:rPr lang="ru-RU" noProof="0" smtClean="0"/>
              <a:t>20.11.2024</a:t>
            </a:fld>
            <a:endParaRPr lang="ru-RU" noProof="0"/>
          </a:p>
        </p:txBody>
      </p:sp>
      <p:sp>
        <p:nvSpPr>
          <p:cNvPr id="6" name="Нижний колонтитул 5"/>
          <p:cNvSpPr>
            <a:spLocks noGrp="1"/>
          </p:cNvSpPr>
          <p:nvPr>
            <p:ph type="ftr" sz="quarter" idx="11"/>
          </p:nvPr>
        </p:nvSpPr>
        <p:spPr/>
        <p:txBody>
          <a:bodyPr rtlCol="0"/>
          <a:lstStyle/>
          <a:p>
            <a:pPr rtl="0"/>
            <a:endParaRPr lang="ru-RU" noProof="0"/>
          </a:p>
        </p:txBody>
      </p:sp>
      <p:sp>
        <p:nvSpPr>
          <p:cNvPr id="7" name="Номер слайда 6"/>
          <p:cNvSpPr>
            <a:spLocks noGrp="1"/>
          </p:cNvSpPr>
          <p:nvPr>
            <p:ph type="sldNum" sz="quarter" idx="12"/>
          </p:nvPr>
        </p:nvSpPr>
        <p:spPr/>
        <p:txBody>
          <a:bodyPr rtlCol="0"/>
          <a:lstStyle/>
          <a:p>
            <a:pPr rtl="0"/>
            <a:fld id="{D57F1E4F-1CFF-5643-939E-217C01CDF565}" type="slidenum">
              <a:rPr lang="ru-RU" noProof="0" smtClean="0"/>
              <a:pPr/>
              <a:t>‹#›</a:t>
            </a:fld>
            <a:endParaRPr lang="ru-RU" noProof="0"/>
          </a:p>
        </p:txBody>
      </p:sp>
    </p:spTree>
    <p:extLst>
      <p:ext uri="{BB962C8B-B14F-4D97-AF65-F5344CB8AC3E}">
        <p14:creationId xmlns:p14="http://schemas.microsoft.com/office/powerpoint/2010/main" val="585800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Рисунок 6" descr="HD-PanelContent-GrommetsCombined.png"/>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Заголовок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pPr rtl="0"/>
            <a:r>
              <a:rPr lang="ru-RU" noProof="0"/>
              <a:t>Образец заголовка</a:t>
            </a:r>
          </a:p>
        </p:txBody>
      </p:sp>
      <p:sp>
        <p:nvSpPr>
          <p:cNvPr id="3" name="Текст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Дата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rtl="0"/>
            <a:fld id="{A8EFBC25-CD65-4AFF-A574-F5BA645BA364}" type="datetime1">
              <a:rPr lang="ru-RU" noProof="0" smtClean="0"/>
              <a:t>20.11.2024</a:t>
            </a:fld>
            <a:endParaRPr lang="ru-RU" noProof="0"/>
          </a:p>
        </p:txBody>
      </p:sp>
      <p:sp>
        <p:nvSpPr>
          <p:cNvPr id="5" name="Нижний колонтитул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rtl="0"/>
            <a:endParaRPr lang="ru-RU" noProof="0"/>
          </a:p>
        </p:txBody>
      </p:sp>
      <p:sp>
        <p:nvSpPr>
          <p:cNvPr id="6" name="Номер слайда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rtl="0"/>
            <a:fld id="{D57F1E4F-1CFF-5643-939E-217C01CDF565}" type="slidenum">
              <a:rPr lang="ru-RU" noProof="0" smtClean="0"/>
              <a:pPr/>
              <a:t>‹#›</a:t>
            </a:fld>
            <a:endParaRPr lang="ru-RU" noProof="0"/>
          </a:p>
        </p:txBody>
      </p:sp>
    </p:spTree>
    <p:extLst>
      <p:ext uri="{BB962C8B-B14F-4D97-AF65-F5344CB8AC3E}">
        <p14:creationId xmlns:p14="http://schemas.microsoft.com/office/powerpoint/2010/main" val="117065084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CB31979-0D64-414D-84CE-F1D1F74F26EB}"/>
              </a:ext>
            </a:extLst>
          </p:cNvPr>
          <p:cNvSpPr>
            <a:spLocks noGrp="1"/>
          </p:cNvSpPr>
          <p:nvPr>
            <p:ph type="title"/>
          </p:nvPr>
        </p:nvSpPr>
        <p:spPr>
          <a:xfrm>
            <a:off x="502024" y="1752605"/>
            <a:ext cx="10479741" cy="2380123"/>
          </a:xfrm>
        </p:spPr>
        <p:txBody>
          <a:bodyPr>
            <a:normAutofit/>
          </a:bodyPr>
          <a:lstStyle/>
          <a:p>
            <a:br>
              <a:rPr lang="ru-RU" sz="3600" dirty="0">
                <a:latin typeface="Times New Roman" panose="02020603050405020304" pitchFamily="18" charset="0"/>
                <a:cs typeface="Times New Roman" panose="02020603050405020304" pitchFamily="18" charset="0"/>
              </a:rPr>
            </a:br>
            <a:r>
              <a:rPr lang="ru-RU" sz="3600" dirty="0">
                <a:latin typeface="Times New Roman" panose="02020603050405020304" pitchFamily="18" charset="0"/>
                <a:cs typeface="Times New Roman" panose="02020603050405020304" pitchFamily="18" charset="0"/>
              </a:rPr>
              <a:t> Психологический тренинг стрессоустойчивости</a:t>
            </a:r>
          </a:p>
        </p:txBody>
      </p:sp>
      <p:sp>
        <p:nvSpPr>
          <p:cNvPr id="3" name="Текст 2">
            <a:extLst>
              <a:ext uri="{FF2B5EF4-FFF2-40B4-BE49-F238E27FC236}">
                <a16:creationId xmlns:a16="http://schemas.microsoft.com/office/drawing/2014/main" id="{3FA9E531-D5AF-4B82-A96C-93925448D70F}"/>
              </a:ext>
            </a:extLst>
          </p:cNvPr>
          <p:cNvSpPr>
            <a:spLocks noGrp="1"/>
          </p:cNvSpPr>
          <p:nvPr>
            <p:ph type="body" idx="1"/>
          </p:nvPr>
        </p:nvSpPr>
        <p:spPr>
          <a:xfrm>
            <a:off x="2015067" y="4249271"/>
            <a:ext cx="8158690" cy="868829"/>
          </a:xfrm>
        </p:spPr>
        <p:txBody>
          <a:bodyPr>
            <a:normAutofit fontScale="92500" lnSpcReduction="10000"/>
          </a:bodyPr>
          <a:lstStyle/>
          <a:p>
            <a:pPr algn="r"/>
            <a:r>
              <a:rPr lang="ru-RU" dirty="0"/>
              <a:t>Инна Николаевна Кулешова,</a:t>
            </a:r>
          </a:p>
          <a:p>
            <a:pPr algn="r"/>
            <a:r>
              <a:rPr lang="ru-RU" dirty="0"/>
              <a:t> кандидат психологических наук, психолог ИВГПУ</a:t>
            </a:r>
          </a:p>
        </p:txBody>
      </p:sp>
      <p:pic>
        <p:nvPicPr>
          <p:cNvPr id="4" name="Рисунок 3">
            <a:extLst>
              <a:ext uri="{FF2B5EF4-FFF2-40B4-BE49-F238E27FC236}">
                <a16:creationId xmlns:a16="http://schemas.microsoft.com/office/drawing/2014/main" id="{62CFC0F6-3B47-4485-9893-542751D1273C}"/>
              </a:ext>
            </a:extLst>
          </p:cNvPr>
          <p:cNvPicPr>
            <a:picLocks noChangeAspect="1"/>
          </p:cNvPicPr>
          <p:nvPr/>
        </p:nvPicPr>
        <p:blipFill>
          <a:blip r:embed="rId2"/>
          <a:stretch>
            <a:fillRect/>
          </a:stretch>
        </p:blipFill>
        <p:spPr>
          <a:xfrm>
            <a:off x="8139953" y="521914"/>
            <a:ext cx="3174626" cy="1629616"/>
          </a:xfrm>
          <a:prstGeom prst="rect">
            <a:avLst/>
          </a:prstGeom>
        </p:spPr>
      </p:pic>
    </p:spTree>
    <p:extLst>
      <p:ext uri="{BB962C8B-B14F-4D97-AF65-F5344CB8AC3E}">
        <p14:creationId xmlns:p14="http://schemas.microsoft.com/office/powerpoint/2010/main" val="5316165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990031F-3970-401C-803D-5A9498904B38}"/>
              </a:ext>
            </a:extLst>
          </p:cNvPr>
          <p:cNvSpPr>
            <a:spLocks noGrp="1"/>
          </p:cNvSpPr>
          <p:nvPr>
            <p:ph type="title"/>
          </p:nvPr>
        </p:nvSpPr>
        <p:spPr>
          <a:xfrm>
            <a:off x="1295402" y="982132"/>
            <a:ext cx="9601196" cy="174315"/>
          </a:xfrm>
        </p:spPr>
        <p:txBody>
          <a:bodyPr>
            <a:noAutofit/>
          </a:bodyPr>
          <a:lstStyle/>
          <a:p>
            <a:endParaRPr lang="ru-RU" sz="3200" dirty="0"/>
          </a:p>
        </p:txBody>
      </p:sp>
      <p:pic>
        <p:nvPicPr>
          <p:cNvPr id="4" name="Объект 3">
            <a:extLst>
              <a:ext uri="{FF2B5EF4-FFF2-40B4-BE49-F238E27FC236}">
                <a16:creationId xmlns:a16="http://schemas.microsoft.com/office/drawing/2014/main" id="{C814E3FA-F53E-4DE6-8693-D21E6A5F1797}"/>
              </a:ext>
            </a:extLst>
          </p:cNvPr>
          <p:cNvPicPr>
            <a:picLocks noGrp="1" noChangeAspect="1"/>
          </p:cNvPicPr>
          <p:nvPr>
            <p:ph idx="1"/>
          </p:nvPr>
        </p:nvPicPr>
        <p:blipFill>
          <a:blip r:embed="rId2"/>
          <a:stretch>
            <a:fillRect/>
          </a:stretch>
        </p:blipFill>
        <p:spPr>
          <a:xfrm>
            <a:off x="1891553" y="735106"/>
            <a:ext cx="8830235" cy="5140232"/>
          </a:xfrm>
          <a:prstGeom prst="rect">
            <a:avLst/>
          </a:prstGeom>
        </p:spPr>
      </p:pic>
    </p:spTree>
    <p:extLst>
      <p:ext uri="{BB962C8B-B14F-4D97-AF65-F5344CB8AC3E}">
        <p14:creationId xmlns:p14="http://schemas.microsoft.com/office/powerpoint/2010/main" val="3742890972"/>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8562CC0-2D5B-4004-9D07-6084961A5B4C}"/>
              </a:ext>
            </a:extLst>
          </p:cNvPr>
          <p:cNvSpPr>
            <a:spLocks noGrp="1"/>
          </p:cNvSpPr>
          <p:nvPr>
            <p:ph type="title"/>
          </p:nvPr>
        </p:nvSpPr>
        <p:spPr>
          <a:xfrm>
            <a:off x="1295402" y="982132"/>
            <a:ext cx="9601196" cy="45719"/>
          </a:xfrm>
        </p:spPr>
        <p:txBody>
          <a:bodyPr>
            <a:noAutofit/>
          </a:bodyPr>
          <a:lstStyle/>
          <a:p>
            <a:endParaRPr lang="ru-RU" sz="900" dirty="0"/>
          </a:p>
        </p:txBody>
      </p:sp>
      <p:sp>
        <p:nvSpPr>
          <p:cNvPr id="3" name="Объект 2">
            <a:extLst>
              <a:ext uri="{FF2B5EF4-FFF2-40B4-BE49-F238E27FC236}">
                <a16:creationId xmlns:a16="http://schemas.microsoft.com/office/drawing/2014/main" id="{CCD06905-2719-4913-84AA-485D4103A63C}"/>
              </a:ext>
            </a:extLst>
          </p:cNvPr>
          <p:cNvSpPr>
            <a:spLocks noGrp="1"/>
          </p:cNvSpPr>
          <p:nvPr>
            <p:ph idx="1"/>
          </p:nvPr>
        </p:nvSpPr>
        <p:spPr>
          <a:xfrm>
            <a:off x="1295401" y="1237129"/>
            <a:ext cx="9601196" cy="4638739"/>
          </a:xfrm>
        </p:spPr>
        <p:txBody>
          <a:bodyPr>
            <a:normAutofit/>
          </a:bodyPr>
          <a:lstStyle/>
          <a:p>
            <a:pPr>
              <a:lnSpc>
                <a:spcPct val="107000"/>
              </a:lnSpc>
              <a:spcAft>
                <a:spcPts val="800"/>
              </a:spcAft>
            </a:pPr>
            <a:endParaRPr lang="ru-RU" sz="2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pic>
        <p:nvPicPr>
          <p:cNvPr id="4" name="Рисунок 3">
            <a:extLst>
              <a:ext uri="{FF2B5EF4-FFF2-40B4-BE49-F238E27FC236}">
                <a16:creationId xmlns:a16="http://schemas.microsoft.com/office/drawing/2014/main" id="{BAC003B5-4F6E-4F74-B18E-A177EE8B13F1}"/>
              </a:ext>
            </a:extLst>
          </p:cNvPr>
          <p:cNvPicPr>
            <a:picLocks noChangeAspect="1"/>
          </p:cNvPicPr>
          <p:nvPr/>
        </p:nvPicPr>
        <p:blipFill>
          <a:blip r:embed="rId2"/>
          <a:stretch>
            <a:fillRect/>
          </a:stretch>
        </p:blipFill>
        <p:spPr>
          <a:xfrm>
            <a:off x="502024" y="0"/>
            <a:ext cx="11089341" cy="6858000"/>
          </a:xfrm>
          <a:prstGeom prst="rect">
            <a:avLst/>
          </a:prstGeom>
        </p:spPr>
      </p:pic>
    </p:spTree>
    <p:extLst>
      <p:ext uri="{BB962C8B-B14F-4D97-AF65-F5344CB8AC3E}">
        <p14:creationId xmlns:p14="http://schemas.microsoft.com/office/powerpoint/2010/main" val="3077657611"/>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8BA655-6273-4914-9DE7-8F65B9F685D2}"/>
              </a:ext>
            </a:extLst>
          </p:cNvPr>
          <p:cNvSpPr>
            <a:spLocks noGrp="1"/>
          </p:cNvSpPr>
          <p:nvPr>
            <p:ph type="title"/>
          </p:nvPr>
        </p:nvSpPr>
        <p:spPr/>
        <p:txBody>
          <a:bodyPr>
            <a:normAutofit/>
          </a:bodyPr>
          <a:lstStyle/>
          <a:p>
            <a:r>
              <a:rPr lang="ru-RU" sz="1800" dirty="0"/>
              <a:t>8) Прогулки всей семьей. Для развития физических способностей ребенка, и поддержания своих, важно совершать совместные прогулки. Такие походы способны расширить кругозор и повысить культурный уровень семьи в целом.</a:t>
            </a:r>
            <a:br>
              <a:rPr lang="ru-RU" sz="1800" dirty="0"/>
            </a:br>
            <a:endParaRPr lang="ru-RU" sz="1800" dirty="0"/>
          </a:p>
        </p:txBody>
      </p:sp>
      <p:sp>
        <p:nvSpPr>
          <p:cNvPr id="3" name="Объект 2">
            <a:extLst>
              <a:ext uri="{FF2B5EF4-FFF2-40B4-BE49-F238E27FC236}">
                <a16:creationId xmlns:a16="http://schemas.microsoft.com/office/drawing/2014/main" id="{50B5327B-E806-402A-8DBC-10269E7E69DD}"/>
              </a:ext>
            </a:extLst>
          </p:cNvPr>
          <p:cNvSpPr>
            <a:spLocks noGrp="1"/>
          </p:cNvSpPr>
          <p:nvPr>
            <p:ph sz="half" idx="1"/>
          </p:nvPr>
        </p:nvSpPr>
        <p:spPr>
          <a:xfrm>
            <a:off x="1298448" y="2043953"/>
            <a:ext cx="4718304" cy="3826495"/>
          </a:xfrm>
        </p:spPr>
        <p:txBody>
          <a:bodyPr>
            <a:normAutofit fontScale="85000" lnSpcReduction="10000"/>
          </a:bodyPr>
          <a:lstStyle/>
          <a:p>
            <a:pPr marL="285750" marR="0" lvl="0" indent="-285750" algn="l" defTabSz="457200" rtl="0" eaLnBrk="1" fontAlgn="auto" latinLnBrk="0" hangingPunct="1">
              <a:lnSpc>
                <a:spcPct val="107000"/>
              </a:lnSpc>
              <a:spcBef>
                <a:spcPct val="20000"/>
              </a:spcBef>
              <a:spcAft>
                <a:spcPts val="800"/>
              </a:spcAft>
              <a:buClr>
                <a:srgbClr val="AB946B"/>
              </a:buClr>
              <a:buSzPct val="115000"/>
              <a:buFont typeface="Arial"/>
              <a:buChar char="•"/>
              <a:tabLst/>
              <a:defRPr/>
            </a:pPr>
            <a:endParaRPr kumimoji="0" lang="ru-RU" sz="17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457200" rtl="0" eaLnBrk="1" fontAlgn="auto" latinLnBrk="0" hangingPunct="1">
              <a:lnSpc>
                <a:spcPct val="107000"/>
              </a:lnSpc>
              <a:spcBef>
                <a:spcPct val="20000"/>
              </a:spcBef>
              <a:spcAft>
                <a:spcPts val="800"/>
              </a:spcAft>
              <a:buClr>
                <a:srgbClr val="AB946B"/>
              </a:buClr>
              <a:buSzPct val="115000"/>
              <a:buFont typeface="Arial"/>
              <a:buChar char="•"/>
              <a:tabLst/>
              <a:defRPr/>
            </a:pPr>
            <a:r>
              <a:rPr kumimoji="0" lang="ru-RU" sz="17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9) Традиция поцелуев. Для создания атмосферы любви, важно почаще целовать своих родных и близких. Желательно целовать детей минимум два раза в день – утром, когда они проснулись, вечером – перед сном. Также немаловажно желать всем родным спокойной ночи перед ночным сном и доброго утра, проснувшись.</a:t>
            </a:r>
          </a:p>
          <a:p>
            <a:pPr marL="285750" marR="0" lvl="0" indent="-285750" algn="l" defTabSz="457200" rtl="0" eaLnBrk="1" fontAlgn="auto" latinLnBrk="0" hangingPunct="1">
              <a:lnSpc>
                <a:spcPct val="107000"/>
              </a:lnSpc>
              <a:spcBef>
                <a:spcPct val="20000"/>
              </a:spcBef>
              <a:spcAft>
                <a:spcPts val="800"/>
              </a:spcAft>
              <a:buClr>
                <a:srgbClr val="AB946B"/>
              </a:buClr>
              <a:buSzPct val="115000"/>
              <a:buFont typeface="Arial"/>
              <a:buChar char="•"/>
              <a:tabLst/>
              <a:defRPr/>
            </a:pPr>
            <a:r>
              <a:rPr kumimoji="0" lang="ru-RU" sz="17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 10) Совместные поездки на отдых. Не стоит недооценивать этот вид досуга, потому как большинство психологов для поддержания хороших взаимоотношений, рекомендуют регулярно менять обстановку. Главное, посещать новые города и страны всем вместе, чтоб отвлечься от рутины и быта, расширить свои горизонты.</a:t>
            </a:r>
          </a:p>
          <a:p>
            <a:pPr marL="285750" marR="0" lvl="0" indent="-285750" algn="l" defTabSz="457200" rtl="0" eaLnBrk="1" fontAlgn="auto" latinLnBrk="0" hangingPunct="1">
              <a:lnSpc>
                <a:spcPct val="107000"/>
              </a:lnSpc>
              <a:spcBef>
                <a:spcPct val="20000"/>
              </a:spcBef>
              <a:spcAft>
                <a:spcPts val="800"/>
              </a:spcAft>
              <a:buClr>
                <a:srgbClr val="AB946B"/>
              </a:buClr>
              <a:buSzPct val="115000"/>
              <a:buFont typeface="Arial"/>
              <a:buChar char="•"/>
              <a:tabLst/>
              <a:defRPr/>
            </a:pPr>
            <a:endParaRPr lang="ru-RU" dirty="0"/>
          </a:p>
        </p:txBody>
      </p:sp>
      <p:sp>
        <p:nvSpPr>
          <p:cNvPr id="6" name="Объект 5">
            <a:extLst>
              <a:ext uri="{FF2B5EF4-FFF2-40B4-BE49-F238E27FC236}">
                <a16:creationId xmlns:a16="http://schemas.microsoft.com/office/drawing/2014/main" id="{521A781C-B01A-4444-A2B2-88788F71C0BB}"/>
              </a:ext>
            </a:extLst>
          </p:cNvPr>
          <p:cNvSpPr>
            <a:spLocks noGrp="1"/>
          </p:cNvSpPr>
          <p:nvPr>
            <p:ph sz="half" idx="2"/>
          </p:nvPr>
        </p:nvSpPr>
        <p:spPr>
          <a:xfrm>
            <a:off x="6181344" y="2115671"/>
            <a:ext cx="4718304" cy="3754777"/>
          </a:xfrm>
        </p:spPr>
        <p:txBody>
          <a:bodyPr>
            <a:normAutofit fontScale="85000" lnSpcReduction="10000"/>
          </a:bodyPr>
          <a:lstStyle/>
          <a:p>
            <a:endParaRPr lang="ru-RU" sz="20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a:p>
            <a:endParaRPr lang="ru-RU" sz="20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7" name="Рисунок 6">
            <a:extLst>
              <a:ext uri="{FF2B5EF4-FFF2-40B4-BE49-F238E27FC236}">
                <a16:creationId xmlns:a16="http://schemas.microsoft.com/office/drawing/2014/main" id="{DCC56D29-F301-45E3-BBFB-2073CF909DD8}"/>
              </a:ext>
            </a:extLst>
          </p:cNvPr>
          <p:cNvPicPr>
            <a:picLocks noChangeAspect="1"/>
          </p:cNvPicPr>
          <p:nvPr/>
        </p:nvPicPr>
        <p:blipFill>
          <a:blip r:embed="rId2"/>
          <a:stretch>
            <a:fillRect/>
          </a:stretch>
        </p:blipFill>
        <p:spPr>
          <a:xfrm>
            <a:off x="6302187" y="2393576"/>
            <a:ext cx="5316072" cy="3908612"/>
          </a:xfrm>
          <a:prstGeom prst="rect">
            <a:avLst/>
          </a:prstGeom>
        </p:spPr>
      </p:pic>
    </p:spTree>
    <p:extLst>
      <p:ext uri="{BB962C8B-B14F-4D97-AF65-F5344CB8AC3E}">
        <p14:creationId xmlns:p14="http://schemas.microsoft.com/office/powerpoint/2010/main" val="33649255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BAAF6DF-6CC2-43F8-83A1-56A347169749}"/>
              </a:ext>
            </a:extLst>
          </p:cNvPr>
          <p:cNvSpPr>
            <a:spLocks noGrp="1"/>
          </p:cNvSpPr>
          <p:nvPr>
            <p:ph type="title"/>
          </p:nvPr>
        </p:nvSpPr>
        <p:spPr>
          <a:xfrm>
            <a:off x="1295402" y="982133"/>
            <a:ext cx="9601196" cy="739092"/>
          </a:xfrm>
        </p:spPr>
        <p:txBody>
          <a:bodyPr>
            <a:normAutofit/>
          </a:bodyPr>
          <a:lstStyle/>
          <a:p>
            <a:r>
              <a:rPr lang="ru-RU" sz="2800" dirty="0"/>
              <a:t>Старинная легенда </a:t>
            </a:r>
          </a:p>
        </p:txBody>
      </p:sp>
      <p:pic>
        <p:nvPicPr>
          <p:cNvPr id="7" name="Объект 6">
            <a:extLst>
              <a:ext uri="{FF2B5EF4-FFF2-40B4-BE49-F238E27FC236}">
                <a16:creationId xmlns:a16="http://schemas.microsoft.com/office/drawing/2014/main" id="{BCE5D20B-A6CE-4139-ADEE-2E2515D26F0D}"/>
              </a:ext>
            </a:extLst>
          </p:cNvPr>
          <p:cNvPicPr>
            <a:picLocks noGrp="1" noChangeAspect="1"/>
          </p:cNvPicPr>
          <p:nvPr>
            <p:ph sz="half" idx="2"/>
          </p:nvPr>
        </p:nvPicPr>
        <p:blipFill>
          <a:blip r:embed="rId2"/>
          <a:stretch>
            <a:fillRect/>
          </a:stretch>
        </p:blipFill>
        <p:spPr>
          <a:xfrm>
            <a:off x="6181724" y="2312895"/>
            <a:ext cx="5355851" cy="3442446"/>
          </a:xfrm>
          <a:prstGeom prst="rect">
            <a:avLst/>
          </a:prstGeom>
        </p:spPr>
      </p:pic>
      <p:sp>
        <p:nvSpPr>
          <p:cNvPr id="6" name="Объект 5">
            <a:extLst>
              <a:ext uri="{FF2B5EF4-FFF2-40B4-BE49-F238E27FC236}">
                <a16:creationId xmlns:a16="http://schemas.microsoft.com/office/drawing/2014/main" id="{B6290D18-E2B8-48CB-8731-575834B6A7DF}"/>
              </a:ext>
            </a:extLst>
          </p:cNvPr>
          <p:cNvSpPr>
            <a:spLocks noGrp="1"/>
          </p:cNvSpPr>
          <p:nvPr>
            <p:ph sz="half" idx="1"/>
          </p:nvPr>
        </p:nvSpPr>
        <p:spPr>
          <a:xfrm>
            <a:off x="1298448" y="2312895"/>
            <a:ext cx="4718304" cy="3557553"/>
          </a:xfrm>
        </p:spPr>
        <p:txBody>
          <a:bodyPr>
            <a:normAutofit/>
          </a:bodyPr>
          <a:lstStyle/>
          <a:p>
            <a:pPr>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В древнем Китае жила удивительная семья из 100 человек. Царили в ней лад, любовь и уважение. Слава о семье дошла до самого императора, и он посетил эту семью. Убедившись, что молва ничего не преувеличила, император спросил у старейшины семьи: «Как удается вам жить в мире и согласии, не ссорясь и не обижаясь друг на друга?». В ответ старейшина называл лишь одно слово.</a:t>
            </a:r>
          </a:p>
          <a:p>
            <a:r>
              <a:rPr lang="ru-RU" sz="1800" dirty="0">
                <a:effectLst/>
                <a:latin typeface="Calibri" panose="020F0502020204030204" pitchFamily="34" charset="0"/>
                <a:ea typeface="Calibri" panose="020F0502020204030204" pitchFamily="34" charset="0"/>
                <a:cs typeface="Times New Roman" panose="02020603050405020304" pitchFamily="18" charset="0"/>
              </a:rPr>
              <a:t>Какое? </a:t>
            </a:r>
            <a:endParaRPr lang="ru-RU" dirty="0"/>
          </a:p>
        </p:txBody>
      </p:sp>
    </p:spTree>
    <p:extLst>
      <p:ext uri="{BB962C8B-B14F-4D97-AF65-F5344CB8AC3E}">
        <p14:creationId xmlns:p14="http://schemas.microsoft.com/office/powerpoint/2010/main" val="7793717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C0E482C-402F-4FCB-A7FB-D2D4A0EAEF3C}"/>
              </a:ext>
            </a:extLst>
          </p:cNvPr>
          <p:cNvSpPr>
            <a:spLocks noGrp="1"/>
          </p:cNvSpPr>
          <p:nvPr>
            <p:ph idx="1"/>
          </p:nvPr>
        </p:nvSpPr>
        <p:spPr/>
        <p:txBody>
          <a:bodyPr>
            <a:normAutofit fontScale="92500" lnSpcReduction="10000"/>
          </a:bodyPr>
          <a:lstStyle/>
          <a:p>
            <a:r>
              <a:rPr lang="ru-RU" dirty="0"/>
              <a:t>Упражнение «Какая будет Ваша семья?» </a:t>
            </a:r>
          </a:p>
          <a:p>
            <a:endParaRPr lang="ru-RU" dirty="0"/>
          </a:p>
          <a:p>
            <a:r>
              <a:rPr lang="ru-RU" dirty="0"/>
              <a:t>Цель: формирование семейных ценностей, коммуникативных навыков построения собственной семьи.</a:t>
            </a:r>
          </a:p>
          <a:p>
            <a:endParaRPr lang="ru-RU" dirty="0"/>
          </a:p>
          <a:p>
            <a:r>
              <a:rPr lang="ru-RU" dirty="0"/>
              <a:t>Подумайте, какие фразы Вы не будете говорить своим детям? </a:t>
            </a:r>
          </a:p>
          <a:p>
            <a:r>
              <a:rPr lang="ru-RU" dirty="0"/>
              <a:t>Что вы не будете делать? Какая будет у Вас семья? </a:t>
            </a:r>
            <a:br>
              <a:rPr lang="ru-RU" dirty="0"/>
            </a:br>
            <a:endParaRPr lang="ru-RU" dirty="0"/>
          </a:p>
        </p:txBody>
      </p:sp>
      <p:sp>
        <p:nvSpPr>
          <p:cNvPr id="6" name="Заголовок 5">
            <a:extLst>
              <a:ext uri="{FF2B5EF4-FFF2-40B4-BE49-F238E27FC236}">
                <a16:creationId xmlns:a16="http://schemas.microsoft.com/office/drawing/2014/main" id="{27988386-6358-4CCE-9F7B-3B4BBE8E3E7A}"/>
              </a:ext>
            </a:extLst>
          </p:cNvPr>
          <p:cNvSpPr>
            <a:spLocks noGrp="1"/>
          </p:cNvSpPr>
          <p:nvPr>
            <p:ph type="title"/>
          </p:nvPr>
        </p:nvSpPr>
        <p:spPr>
          <a:xfrm>
            <a:off x="1295402" y="982132"/>
            <a:ext cx="9601196" cy="1178362"/>
          </a:xfrm>
        </p:spPr>
        <p:txBody>
          <a:bodyPr>
            <a:noAutofit/>
          </a:bodyPr>
          <a:lstStyle/>
          <a:p>
            <a:r>
              <a:rPr lang="ru-RU" sz="2400" dirty="0"/>
              <a:t>В семьях царит любовь и мир, когда есть </a:t>
            </a:r>
            <a:r>
              <a:rPr lang="ru-RU" sz="2400" b="1" dirty="0"/>
              <a:t>взаимопонимание. </a:t>
            </a:r>
            <a:br>
              <a:rPr lang="ru-RU" sz="2400" dirty="0"/>
            </a:br>
            <a:r>
              <a:rPr lang="ru-RU" sz="2400" dirty="0"/>
              <a:t>Научитесь владеть своими эмоциями, и это поможет вам регулировать отношения с родными, а в будущем отношения в вашей семье.</a:t>
            </a:r>
            <a:br>
              <a:rPr lang="ru-RU" sz="2400" dirty="0"/>
            </a:br>
            <a:br>
              <a:rPr lang="ru-RU" sz="2400" dirty="0"/>
            </a:br>
            <a:endParaRPr lang="ru-RU" sz="2400" dirty="0"/>
          </a:p>
        </p:txBody>
      </p:sp>
    </p:spTree>
    <p:extLst>
      <p:ext uri="{BB962C8B-B14F-4D97-AF65-F5344CB8AC3E}">
        <p14:creationId xmlns:p14="http://schemas.microsoft.com/office/powerpoint/2010/main" val="1845609786"/>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223E566-1710-4961-82DD-76B182608237}"/>
              </a:ext>
            </a:extLst>
          </p:cNvPr>
          <p:cNvSpPr>
            <a:spLocks noGrp="1"/>
          </p:cNvSpPr>
          <p:nvPr>
            <p:ph type="title"/>
          </p:nvPr>
        </p:nvSpPr>
        <p:spPr>
          <a:xfrm>
            <a:off x="1465732" y="982132"/>
            <a:ext cx="9601196" cy="72227"/>
          </a:xfrm>
        </p:spPr>
        <p:txBody>
          <a:bodyPr>
            <a:normAutofit fontScale="90000"/>
          </a:bodyPr>
          <a:lstStyle/>
          <a:p>
            <a:r>
              <a:rPr lang="ru-RU" dirty="0"/>
              <a:t>Вам нужно на каждую букву придумать прилагательные.</a:t>
            </a:r>
          </a:p>
        </p:txBody>
      </p:sp>
      <p:sp>
        <p:nvSpPr>
          <p:cNvPr id="3" name="Объект 2">
            <a:extLst>
              <a:ext uri="{FF2B5EF4-FFF2-40B4-BE49-F238E27FC236}">
                <a16:creationId xmlns:a16="http://schemas.microsoft.com/office/drawing/2014/main" id="{D90EB483-A288-4786-8474-D8A22AF7CA06}"/>
              </a:ext>
            </a:extLst>
          </p:cNvPr>
          <p:cNvSpPr>
            <a:spLocks noGrp="1"/>
          </p:cNvSpPr>
          <p:nvPr>
            <p:ph idx="1"/>
          </p:nvPr>
        </p:nvSpPr>
        <p:spPr>
          <a:xfrm>
            <a:off x="1295401" y="1488141"/>
            <a:ext cx="9601196" cy="4387727"/>
          </a:xfrm>
        </p:spPr>
        <p:txBody>
          <a:bodyPr>
            <a:normAutofit lnSpcReduction="10000"/>
          </a:bodyPr>
          <a:lstStyle/>
          <a:p>
            <a:pPr marL="0" indent="0">
              <a:buNone/>
            </a:pPr>
            <a:r>
              <a:rPr lang="ru-RU" dirty="0"/>
              <a:t>                                                         </a:t>
            </a:r>
            <a:r>
              <a:rPr lang="ru-RU" sz="6000" dirty="0"/>
              <a:t>С</a:t>
            </a:r>
          </a:p>
          <a:p>
            <a:pPr marL="0" indent="0">
              <a:buNone/>
            </a:pPr>
            <a:r>
              <a:rPr lang="ru-RU" sz="6000" dirty="0"/>
              <a:t>                       Е</a:t>
            </a:r>
          </a:p>
          <a:p>
            <a:pPr marL="0" indent="0">
              <a:buNone/>
            </a:pPr>
            <a:r>
              <a:rPr lang="ru-RU" sz="6000" dirty="0"/>
              <a:t>                       </a:t>
            </a:r>
            <a:r>
              <a:rPr lang="ru-RU" sz="6000" dirty="0" err="1"/>
              <a:t>Мь</a:t>
            </a:r>
            <a:endParaRPr lang="ru-RU" sz="6000" dirty="0"/>
          </a:p>
          <a:p>
            <a:pPr marL="0" indent="0">
              <a:buNone/>
            </a:pPr>
            <a:r>
              <a:rPr lang="ru-RU" sz="6000" dirty="0"/>
              <a:t>                       Я</a:t>
            </a:r>
          </a:p>
          <a:p>
            <a:endParaRPr lang="ru-RU" dirty="0"/>
          </a:p>
        </p:txBody>
      </p:sp>
    </p:spTree>
    <p:extLst>
      <p:ext uri="{BB962C8B-B14F-4D97-AF65-F5344CB8AC3E}">
        <p14:creationId xmlns:p14="http://schemas.microsoft.com/office/powerpoint/2010/main" val="39493742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520FA48-B370-4D0C-8B71-DECD67FB0CFA}"/>
              </a:ext>
            </a:extLst>
          </p:cNvPr>
          <p:cNvSpPr>
            <a:spLocks noGrp="1"/>
          </p:cNvSpPr>
          <p:nvPr>
            <p:ph type="title"/>
          </p:nvPr>
        </p:nvSpPr>
        <p:spPr>
          <a:xfrm>
            <a:off x="1295402" y="982133"/>
            <a:ext cx="9601196" cy="84668"/>
          </a:xfrm>
        </p:spPr>
        <p:txBody>
          <a:bodyPr>
            <a:noAutofit/>
          </a:bodyPr>
          <a:lstStyle/>
          <a:p>
            <a:r>
              <a:rPr lang="ru-RU" sz="2800" dirty="0"/>
              <a:t>СЕМЬЯ</a:t>
            </a:r>
          </a:p>
        </p:txBody>
      </p:sp>
      <p:sp>
        <p:nvSpPr>
          <p:cNvPr id="3" name="Объект 2">
            <a:extLst>
              <a:ext uri="{FF2B5EF4-FFF2-40B4-BE49-F238E27FC236}">
                <a16:creationId xmlns:a16="http://schemas.microsoft.com/office/drawing/2014/main" id="{EF755A41-7D9E-4676-A805-6ABB085F856E}"/>
              </a:ext>
            </a:extLst>
          </p:cNvPr>
          <p:cNvSpPr>
            <a:spLocks noGrp="1"/>
          </p:cNvSpPr>
          <p:nvPr>
            <p:ph idx="1"/>
          </p:nvPr>
        </p:nvSpPr>
        <p:spPr>
          <a:xfrm>
            <a:off x="1295401" y="1317812"/>
            <a:ext cx="9601196" cy="4558056"/>
          </a:xfrm>
        </p:spPr>
        <p:txBody>
          <a:bodyPr>
            <a:normAutofit lnSpcReduction="10000"/>
          </a:bodyPr>
          <a:lstStyle/>
          <a:p>
            <a:r>
              <a:rPr lang="ru-RU" dirty="0"/>
              <a:t>С – счастливая, сильная, солнечная, светлая, справедливая, смелая, совершенная, скромная, сообразительная, смешная, спокойная, суровая, сказочная, серьезная, стильная, способная;</a:t>
            </a:r>
          </a:p>
          <a:p>
            <a:endParaRPr lang="ru-RU" dirty="0"/>
          </a:p>
          <a:p>
            <a:r>
              <a:rPr lang="ru-RU" dirty="0"/>
              <a:t>Е – единая, единственная, </a:t>
            </a:r>
            <a:r>
              <a:rPr lang="ru-RU" dirty="0" err="1"/>
              <a:t>единомыслящая</a:t>
            </a:r>
            <a:r>
              <a:rPr lang="ru-RU" dirty="0"/>
              <a:t>, естественная;</a:t>
            </a:r>
          </a:p>
          <a:p>
            <a:endParaRPr lang="ru-RU" dirty="0"/>
          </a:p>
          <a:p>
            <a:r>
              <a:rPr lang="ru-RU" dirty="0" err="1"/>
              <a:t>Мь</a:t>
            </a:r>
            <a:r>
              <a:rPr lang="ru-RU" dirty="0"/>
              <a:t> – милая, многодетная, музыкальная, мечтательная, молодая, мудрая, модная, молодежная, милосердная;</a:t>
            </a:r>
          </a:p>
          <a:p>
            <a:endParaRPr lang="ru-RU" dirty="0"/>
          </a:p>
          <a:p>
            <a:r>
              <a:rPr lang="ru-RU" dirty="0"/>
              <a:t>Я – яркая, ясная, ярчайшая.</a:t>
            </a:r>
          </a:p>
          <a:p>
            <a:endParaRPr lang="ru-RU" dirty="0"/>
          </a:p>
        </p:txBody>
      </p:sp>
    </p:spTree>
    <p:extLst>
      <p:ext uri="{BB962C8B-B14F-4D97-AF65-F5344CB8AC3E}">
        <p14:creationId xmlns:p14="http://schemas.microsoft.com/office/powerpoint/2010/main" val="4273632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23F804F-E73B-4A45-8695-E982651DBEB1}"/>
              </a:ext>
            </a:extLst>
          </p:cNvPr>
          <p:cNvSpPr>
            <a:spLocks noGrp="1"/>
          </p:cNvSpPr>
          <p:nvPr>
            <p:ph type="title"/>
          </p:nvPr>
        </p:nvSpPr>
        <p:spPr/>
        <p:txBody>
          <a:bodyPr>
            <a:normAutofit/>
          </a:bodyPr>
          <a:lstStyle/>
          <a:p>
            <a:r>
              <a:rPr lang="ru-RU" sz="2400" b="1" dirty="0"/>
              <a:t>КОММУНИКАЦИЯ</a:t>
            </a:r>
            <a:br>
              <a:rPr lang="ru-RU" sz="2400" dirty="0"/>
            </a:br>
            <a:r>
              <a:rPr lang="ru-RU" sz="2400" dirty="0"/>
              <a:t>(от англ. </a:t>
            </a:r>
            <a:r>
              <a:rPr lang="ru-RU" sz="2400" dirty="0" err="1"/>
              <a:t>communicate</a:t>
            </a:r>
            <a:r>
              <a:rPr lang="ru-RU" sz="2400" dirty="0"/>
              <a:t> — сообщать, передавать)</a:t>
            </a:r>
            <a:endParaRPr lang="ru-RU" sz="1600" dirty="0"/>
          </a:p>
        </p:txBody>
      </p:sp>
      <p:sp>
        <p:nvSpPr>
          <p:cNvPr id="3" name="Объект 2">
            <a:extLst>
              <a:ext uri="{FF2B5EF4-FFF2-40B4-BE49-F238E27FC236}">
                <a16:creationId xmlns:a16="http://schemas.microsoft.com/office/drawing/2014/main" id="{BCA37AD5-0B20-4025-A979-92CE1A33A168}"/>
              </a:ext>
            </a:extLst>
          </p:cNvPr>
          <p:cNvSpPr>
            <a:spLocks noGrp="1"/>
          </p:cNvSpPr>
          <p:nvPr>
            <p:ph idx="1"/>
          </p:nvPr>
        </p:nvSpPr>
        <p:spPr/>
        <p:txBody>
          <a:bodyPr/>
          <a:lstStyle/>
          <a:p>
            <a:r>
              <a:rPr lang="ru-RU" dirty="0"/>
              <a:t>Коммуникация – это способ получения информации в процессе обмена её смысловыми значениями. </a:t>
            </a:r>
          </a:p>
          <a:p>
            <a:r>
              <a:rPr lang="ru-RU" dirty="0"/>
              <a:t>	Коммуникативный процесс – обмен информацией между двумя и более людьми.</a:t>
            </a:r>
          </a:p>
          <a:p>
            <a:r>
              <a:rPr lang="ru-RU" dirty="0"/>
              <a:t>	Основная задача – обеспечить понимание получателем той информации, которая является предметом коммуникации. </a:t>
            </a:r>
          </a:p>
        </p:txBody>
      </p:sp>
    </p:spTree>
    <p:extLst>
      <p:ext uri="{BB962C8B-B14F-4D97-AF65-F5344CB8AC3E}">
        <p14:creationId xmlns:p14="http://schemas.microsoft.com/office/powerpoint/2010/main" val="1750500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C334630-1399-4543-97E0-5FDE6885C3F8}"/>
              </a:ext>
            </a:extLst>
          </p:cNvPr>
          <p:cNvSpPr>
            <a:spLocks noGrp="1"/>
          </p:cNvSpPr>
          <p:nvPr>
            <p:ph type="title"/>
          </p:nvPr>
        </p:nvSpPr>
        <p:spPr/>
        <p:txBody>
          <a:bodyPr>
            <a:normAutofit fontScale="90000"/>
          </a:bodyPr>
          <a:lstStyle/>
          <a:p>
            <a:r>
              <a:rPr lang="ru-RU" sz="2400" dirty="0"/>
              <a:t>Иногда в семьях случаются конфликты.</a:t>
            </a:r>
            <a:br>
              <a:rPr lang="ru-RU" sz="2400" dirty="0"/>
            </a:br>
            <a:r>
              <a:rPr lang="ru-RU" sz="2400" dirty="0"/>
              <a:t>Конфликт – это противодействие или противоборство двух сторон при принятии какого-нибудь решения, когда их взгляды, интересы, желания не совпадают</a:t>
            </a:r>
            <a:r>
              <a:rPr lang="ru-RU" sz="2000" dirty="0"/>
              <a:t>.</a:t>
            </a:r>
          </a:p>
        </p:txBody>
      </p:sp>
      <p:sp>
        <p:nvSpPr>
          <p:cNvPr id="3" name="Объект 2">
            <a:extLst>
              <a:ext uri="{FF2B5EF4-FFF2-40B4-BE49-F238E27FC236}">
                <a16:creationId xmlns:a16="http://schemas.microsoft.com/office/drawing/2014/main" id="{41D5130E-1C36-46D8-8D6D-55E00ECDCE34}"/>
              </a:ext>
            </a:extLst>
          </p:cNvPr>
          <p:cNvSpPr>
            <a:spLocks noGrp="1"/>
          </p:cNvSpPr>
          <p:nvPr>
            <p:ph idx="1"/>
          </p:nvPr>
        </p:nvSpPr>
        <p:spPr/>
        <p:txBody>
          <a:bodyPr/>
          <a:lstStyle/>
          <a:p>
            <a:r>
              <a:rPr lang="ru-RU" dirty="0"/>
              <a:t>Если есть конфликт, то обязательно должен быть выход из конфликтной ситуации. Вспомните, пожалуйста, и расскажите, как вы обычно выходите из конфликтных ситуаций? </a:t>
            </a:r>
          </a:p>
          <a:p>
            <a:r>
              <a:rPr lang="ru-RU" dirty="0"/>
              <a:t> Действительно, существует множество выходов из конфликтных ситуаций. Выделяют пять основных способов поведения в конфликтной ситуации. Причем, нельзя с уверенностью сказать, какой из них является наиболее правильным. Все зависит от особенностей сложившейся конфликтной ситуации.</a:t>
            </a:r>
          </a:p>
          <a:p>
            <a:endParaRPr lang="ru-RU" dirty="0"/>
          </a:p>
        </p:txBody>
      </p:sp>
    </p:spTree>
    <p:extLst>
      <p:ext uri="{BB962C8B-B14F-4D97-AF65-F5344CB8AC3E}">
        <p14:creationId xmlns:p14="http://schemas.microsoft.com/office/powerpoint/2010/main" val="2597682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96611BB-B677-4134-BD09-1C9E08008980}"/>
              </a:ext>
            </a:extLst>
          </p:cNvPr>
          <p:cNvSpPr>
            <a:spLocks noGrp="1"/>
          </p:cNvSpPr>
          <p:nvPr>
            <p:ph type="title"/>
          </p:nvPr>
        </p:nvSpPr>
        <p:spPr>
          <a:xfrm>
            <a:off x="1295402" y="982133"/>
            <a:ext cx="9601196" cy="721162"/>
          </a:xfrm>
        </p:spPr>
        <p:txBody>
          <a:bodyPr>
            <a:normAutofit fontScale="90000"/>
          </a:bodyPr>
          <a:lstStyle/>
          <a:p>
            <a:r>
              <a:rPr lang="ru-RU" sz="2400" dirty="0"/>
              <a:t>1. «Избегание»</a:t>
            </a:r>
            <a:br>
              <a:rPr lang="ru-RU" sz="2400" dirty="0"/>
            </a:br>
            <a:endParaRPr lang="ru-RU" sz="2400" dirty="0"/>
          </a:p>
        </p:txBody>
      </p:sp>
      <p:sp>
        <p:nvSpPr>
          <p:cNvPr id="3" name="Объект 2">
            <a:extLst>
              <a:ext uri="{FF2B5EF4-FFF2-40B4-BE49-F238E27FC236}">
                <a16:creationId xmlns:a16="http://schemas.microsoft.com/office/drawing/2014/main" id="{58DED929-D630-4E79-A9AE-38EE1562DC69}"/>
              </a:ext>
            </a:extLst>
          </p:cNvPr>
          <p:cNvSpPr>
            <a:spLocks noGrp="1"/>
          </p:cNvSpPr>
          <p:nvPr>
            <p:ph idx="1"/>
          </p:nvPr>
        </p:nvSpPr>
        <p:spPr>
          <a:xfrm>
            <a:off x="1295401" y="1703295"/>
            <a:ext cx="9601196" cy="4172573"/>
          </a:xfrm>
        </p:spPr>
        <p:txBody>
          <a:bodyPr>
            <a:normAutofit fontScale="85000" lnSpcReduction="10000"/>
          </a:bodyPr>
          <a:lstStyle/>
          <a:p>
            <a:r>
              <a:rPr lang="ru-RU" dirty="0"/>
              <a:t>Избегание – это когда одна из сторон уходит от конфликта, не заявляя о своих интересах. Один из друзей пользуется наушниками, а другой уходит в сторону. Конфликт разрешен? </a:t>
            </a:r>
          </a:p>
          <a:p>
            <a:r>
              <a:rPr lang="ru-RU" dirty="0"/>
              <a:t> А как чувствует себя человек, постоянно избегающий конфликтов и не отстаивающий свои собственные интересы? </a:t>
            </a:r>
          </a:p>
          <a:p>
            <a:r>
              <a:rPr lang="ru-RU" dirty="0"/>
              <a:t> Но существует ряд ситуаций, когда лучше всего постараться избежать их. Например, вы задержались в гостях и возвращаетесь поздно домой в одиночестве. Вдруг вы видите подозрительную компанию недалеко от вашего дома. Что лучше всего сделать в этой ситуации? </a:t>
            </a:r>
          </a:p>
          <a:p>
            <a:r>
              <a:rPr lang="ru-RU" dirty="0"/>
              <a:t>Можно  подождать прохожих, чтобы пройти вместе с ними мимо этой компании. А правильнее всего будет заранее позаботиться о своей безопасности: не задерживаться допоздна, попросить, чтобы вас проводили или встретили. Старайтесь всегда избегать потенциально опасных для жизни и здоровья ситуаций!</a:t>
            </a:r>
          </a:p>
          <a:p>
            <a:endParaRPr lang="ru-RU" dirty="0"/>
          </a:p>
        </p:txBody>
      </p:sp>
    </p:spTree>
    <p:extLst>
      <p:ext uri="{BB962C8B-B14F-4D97-AF65-F5344CB8AC3E}">
        <p14:creationId xmlns:p14="http://schemas.microsoft.com/office/powerpoint/2010/main" val="3951866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7DE912-391C-4613-890D-CD309F78B140}"/>
              </a:ext>
            </a:extLst>
          </p:cNvPr>
          <p:cNvSpPr>
            <a:spLocks noGrp="1"/>
          </p:cNvSpPr>
          <p:nvPr>
            <p:ph type="title"/>
          </p:nvPr>
        </p:nvSpPr>
        <p:spPr>
          <a:xfrm>
            <a:off x="968188" y="945782"/>
            <a:ext cx="10408024" cy="1340218"/>
          </a:xfrm>
        </p:spPr>
        <p:txBody>
          <a:bodyPr>
            <a:normAutofit/>
          </a:bodyPr>
          <a:lstStyle/>
          <a:p>
            <a:r>
              <a:rPr lang="ru-RU" sz="2000" dirty="0"/>
              <a:t>Стресс — это реакция организма человека на перенапряжение,</a:t>
            </a:r>
            <a:br>
              <a:rPr lang="ru-RU" sz="2000" dirty="0"/>
            </a:br>
            <a:r>
              <a:rPr lang="ru-RU" sz="2000" dirty="0"/>
              <a:t>негативные эмоции или просто на монотонную суету. Во время стресса организм человека</a:t>
            </a:r>
            <a:br>
              <a:rPr lang="ru-RU" sz="2000" dirty="0"/>
            </a:br>
            <a:r>
              <a:rPr lang="ru-RU" sz="2000" dirty="0"/>
              <a:t>вырабатывает гормон адреналин, который заставляет искать выход</a:t>
            </a:r>
            <a:br>
              <a:rPr lang="ru-RU" sz="2000" dirty="0"/>
            </a:br>
            <a:endParaRPr lang="ru-RU" sz="2000" dirty="0"/>
          </a:p>
        </p:txBody>
      </p:sp>
      <p:sp>
        <p:nvSpPr>
          <p:cNvPr id="3" name="Текст 2">
            <a:extLst>
              <a:ext uri="{FF2B5EF4-FFF2-40B4-BE49-F238E27FC236}">
                <a16:creationId xmlns:a16="http://schemas.microsoft.com/office/drawing/2014/main" id="{562D727F-0B1B-417B-8F19-6B5285689687}"/>
              </a:ext>
            </a:extLst>
          </p:cNvPr>
          <p:cNvSpPr>
            <a:spLocks noGrp="1"/>
          </p:cNvSpPr>
          <p:nvPr>
            <p:ph type="body" idx="1"/>
          </p:nvPr>
        </p:nvSpPr>
        <p:spPr>
          <a:xfrm>
            <a:off x="968188" y="2178425"/>
            <a:ext cx="10345271" cy="3863788"/>
          </a:xfrm>
        </p:spPr>
        <p:txBody>
          <a:bodyPr/>
          <a:lstStyle/>
          <a:p>
            <a:pPr algn="l">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Стресс в небольших  количествах нужен всем, так как он заставляет думать, искать выход из проблемы, без стресса вообще жизнь была бы скучной. </a:t>
            </a:r>
          </a:p>
          <a:p>
            <a:pPr algn="l">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Но с другой стороны, если стрессов становится слишком много, организм слабеет, теряет силы и способность решать проблемы</a:t>
            </a:r>
          </a:p>
          <a:p>
            <a:pPr algn="l">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Надо отметить, что сильные стрессы влияют не только на качество жизни, но и на</a:t>
            </a:r>
          </a:p>
          <a:p>
            <a:pPr algn="l">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здоровье. </a:t>
            </a:r>
          </a:p>
          <a:p>
            <a:pPr algn="l">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 Стресс снижает иммунитет и является причиной многих заболеваний. Поэтому</a:t>
            </a:r>
          </a:p>
          <a:p>
            <a:pPr algn="l">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необходимо уметь сопротивляться стрессовому состоянию и задавать себе позитивную</a:t>
            </a:r>
          </a:p>
          <a:p>
            <a:pPr algn="l">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жизненную установку.</a:t>
            </a:r>
          </a:p>
          <a:p>
            <a:endParaRPr lang="ru-RU" dirty="0"/>
          </a:p>
        </p:txBody>
      </p:sp>
    </p:spTree>
    <p:extLst>
      <p:ext uri="{BB962C8B-B14F-4D97-AF65-F5344CB8AC3E}">
        <p14:creationId xmlns:p14="http://schemas.microsoft.com/office/powerpoint/2010/main" val="2007626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29AA74-0ED2-466D-A8ED-2314F0304743}"/>
              </a:ext>
            </a:extLst>
          </p:cNvPr>
          <p:cNvSpPr>
            <a:spLocks noGrp="1"/>
          </p:cNvSpPr>
          <p:nvPr>
            <p:ph type="title"/>
          </p:nvPr>
        </p:nvSpPr>
        <p:spPr>
          <a:xfrm>
            <a:off x="1295402" y="982132"/>
            <a:ext cx="9601196" cy="774950"/>
          </a:xfrm>
        </p:spPr>
        <p:txBody>
          <a:bodyPr>
            <a:normAutofit fontScale="90000"/>
          </a:bodyPr>
          <a:lstStyle/>
          <a:p>
            <a:r>
              <a:rPr lang="ru-RU" sz="2400" dirty="0"/>
              <a:t>2. «Приспособление»</a:t>
            </a:r>
            <a:br>
              <a:rPr lang="ru-RU" sz="2400" dirty="0"/>
            </a:br>
            <a:endParaRPr lang="ru-RU" sz="2400" dirty="0"/>
          </a:p>
        </p:txBody>
      </p:sp>
      <p:sp>
        <p:nvSpPr>
          <p:cNvPr id="3" name="Объект 2">
            <a:extLst>
              <a:ext uri="{FF2B5EF4-FFF2-40B4-BE49-F238E27FC236}">
                <a16:creationId xmlns:a16="http://schemas.microsoft.com/office/drawing/2014/main" id="{79AA1959-6352-4CE9-B3AD-534F83798199}"/>
              </a:ext>
            </a:extLst>
          </p:cNvPr>
          <p:cNvSpPr>
            <a:spLocks noGrp="1"/>
          </p:cNvSpPr>
          <p:nvPr>
            <p:ph idx="1"/>
          </p:nvPr>
        </p:nvSpPr>
        <p:spPr>
          <a:xfrm>
            <a:off x="1295401" y="1828799"/>
            <a:ext cx="9601196" cy="4401671"/>
          </a:xfrm>
        </p:spPr>
        <p:txBody>
          <a:bodyPr>
            <a:normAutofit fontScale="92500" lnSpcReduction="10000"/>
          </a:bodyPr>
          <a:lstStyle/>
          <a:p>
            <a:r>
              <a:rPr lang="ru-RU" dirty="0"/>
              <a:t> Приспособление – это когда одна из сторон уступает требованиям другой стороны. Например, в случае с наушниками, один из ребят отдает предмет другому, лишь бы не усугублять конфликт. Конфликт разрешен? </a:t>
            </a:r>
          </a:p>
          <a:p>
            <a:r>
              <a:rPr lang="ru-RU" dirty="0"/>
              <a:t>А как чувствует себя уступивший человек? </a:t>
            </a:r>
          </a:p>
          <a:p>
            <a:r>
              <a:rPr lang="ru-RU" dirty="0"/>
              <a:t>В жизни существуют ситуации, в которых лучше всего уступить. Например, если ваш товарищ гораздо сильнее вас или значительно выше по статусу. Не смогли вы избежать встречи с неприятной компанией, о которой говорилось раньше. Эти люди потребовали отдать им телефон, сумку или деньги. Лучше уступить им в данной ситуации, потому что, каким бы дорогим не был ваш любимый телефон, жизнь и здоровье стоят гораздо дороже. Ваши родители или друзья ни в коем случае не будут осуждать вас, потому что, в сложившихся обстоятельствах, вы проявили не трусость, а мудрость.</a:t>
            </a:r>
          </a:p>
          <a:p>
            <a:endParaRPr lang="ru-RU" dirty="0"/>
          </a:p>
        </p:txBody>
      </p:sp>
    </p:spTree>
    <p:extLst>
      <p:ext uri="{BB962C8B-B14F-4D97-AF65-F5344CB8AC3E}">
        <p14:creationId xmlns:p14="http://schemas.microsoft.com/office/powerpoint/2010/main" val="3586114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37914B-DF0F-4DFC-AE0D-4EB88B8C65B6}"/>
              </a:ext>
            </a:extLst>
          </p:cNvPr>
          <p:cNvSpPr>
            <a:spLocks noGrp="1"/>
          </p:cNvSpPr>
          <p:nvPr>
            <p:ph type="title"/>
          </p:nvPr>
        </p:nvSpPr>
        <p:spPr/>
        <p:txBody>
          <a:bodyPr>
            <a:normAutofit/>
          </a:bodyPr>
          <a:lstStyle/>
          <a:p>
            <a:r>
              <a:rPr lang="ru-RU" sz="2800" dirty="0"/>
              <a:t>3. «Соревнование»</a:t>
            </a:r>
            <a:br>
              <a:rPr lang="ru-RU" sz="2800" dirty="0"/>
            </a:br>
            <a:endParaRPr lang="ru-RU" sz="2800" dirty="0"/>
          </a:p>
        </p:txBody>
      </p:sp>
      <p:sp>
        <p:nvSpPr>
          <p:cNvPr id="3" name="Объект 2">
            <a:extLst>
              <a:ext uri="{FF2B5EF4-FFF2-40B4-BE49-F238E27FC236}">
                <a16:creationId xmlns:a16="http://schemas.microsoft.com/office/drawing/2014/main" id="{5D7D6313-3C20-4A98-8A7D-A8AAA87FFB5F}"/>
              </a:ext>
            </a:extLst>
          </p:cNvPr>
          <p:cNvSpPr>
            <a:spLocks noGrp="1"/>
          </p:cNvSpPr>
          <p:nvPr>
            <p:ph idx="1"/>
          </p:nvPr>
        </p:nvSpPr>
        <p:spPr/>
        <p:txBody>
          <a:bodyPr/>
          <a:lstStyle/>
          <a:p>
            <a:r>
              <a:rPr lang="ru-RU" dirty="0"/>
              <a:t> Соревнование – это когда двое начинают отстаивать свои интересы при помощи кулаков, угроз или грубых выражений.</a:t>
            </a:r>
          </a:p>
          <a:p>
            <a:r>
              <a:rPr lang="ru-RU" dirty="0"/>
              <a:t>Наверное, существуют ситуации, в которых нужно постоять за себя или вступиться за слабого. Но сложно увидеть плюсы данного варианта. Даже если вы победите в драке, вы можете испытывать чувство вины.</a:t>
            </a:r>
          </a:p>
          <a:p>
            <a:r>
              <a:rPr lang="ru-RU" dirty="0"/>
              <a:t>Соревнование может быть не только физическим, но и словесным : манипуляции, грубость, унижающие другого высказывания</a:t>
            </a:r>
          </a:p>
        </p:txBody>
      </p:sp>
    </p:spTree>
    <p:extLst>
      <p:ext uri="{BB962C8B-B14F-4D97-AF65-F5344CB8AC3E}">
        <p14:creationId xmlns:p14="http://schemas.microsoft.com/office/powerpoint/2010/main" val="3760250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3F1D2A-F74A-4D55-9330-B2D5AAFBDAAE}"/>
              </a:ext>
            </a:extLst>
          </p:cNvPr>
          <p:cNvSpPr>
            <a:spLocks noGrp="1"/>
          </p:cNvSpPr>
          <p:nvPr>
            <p:ph type="title"/>
          </p:nvPr>
        </p:nvSpPr>
        <p:spPr>
          <a:xfrm>
            <a:off x="1295402" y="982132"/>
            <a:ext cx="9601196" cy="712197"/>
          </a:xfrm>
        </p:spPr>
        <p:txBody>
          <a:bodyPr>
            <a:normAutofit/>
          </a:bodyPr>
          <a:lstStyle/>
          <a:p>
            <a:r>
              <a:rPr lang="ru-RU" sz="2800" dirty="0"/>
              <a:t>4. «Компромисс</a:t>
            </a:r>
          </a:p>
        </p:txBody>
      </p:sp>
      <p:sp>
        <p:nvSpPr>
          <p:cNvPr id="3" name="Объект 2">
            <a:extLst>
              <a:ext uri="{FF2B5EF4-FFF2-40B4-BE49-F238E27FC236}">
                <a16:creationId xmlns:a16="http://schemas.microsoft.com/office/drawing/2014/main" id="{B06DCD9B-21AB-4540-9B86-F9138CB7DF40}"/>
              </a:ext>
            </a:extLst>
          </p:cNvPr>
          <p:cNvSpPr>
            <a:spLocks noGrp="1"/>
          </p:cNvSpPr>
          <p:nvPr>
            <p:ph idx="1"/>
          </p:nvPr>
        </p:nvSpPr>
        <p:spPr>
          <a:xfrm>
            <a:off x="1295401" y="1622613"/>
            <a:ext cx="9601196" cy="4661646"/>
          </a:xfrm>
        </p:spPr>
        <p:txBody>
          <a:bodyPr>
            <a:normAutofit fontScale="25000" lnSpcReduction="20000"/>
          </a:bodyPr>
          <a:lstStyle/>
          <a:p>
            <a:endParaRPr lang="ru-RU" dirty="0"/>
          </a:p>
          <a:p>
            <a:r>
              <a:rPr lang="ru-RU" sz="7200" dirty="0"/>
              <a:t>Компромисс — это решение конфликта по взаимному добровольному соглашению с обоюдным отказом от части предъявленных требований.</a:t>
            </a:r>
          </a:p>
          <a:p>
            <a:endParaRPr lang="ru-RU" sz="7200" dirty="0"/>
          </a:p>
          <a:p>
            <a:r>
              <a:rPr lang="ru-RU" sz="7200" dirty="0"/>
              <a:t>Партнёры меняют своё мнение и принимают новое общее мнение. Цель — это общий результат, которым они удовлетворены.</a:t>
            </a:r>
          </a:p>
          <a:p>
            <a:pPr marL="0" indent="0">
              <a:buNone/>
            </a:pPr>
            <a:endParaRPr lang="ru-RU" sz="7200" dirty="0"/>
          </a:p>
          <a:p>
            <a:r>
              <a:rPr lang="ru-RU" sz="7200" dirty="0"/>
              <a:t>Компромисс — это способ уравновесить конфликтующие интересы. Он основан на уважении к противоположным позициям и является  сущностью комфортного, экологичного климата в семье. </a:t>
            </a:r>
          </a:p>
          <a:p>
            <a:endParaRPr lang="ru-RU" sz="7200" dirty="0"/>
          </a:p>
          <a:p>
            <a:r>
              <a:rPr lang="ru-RU" sz="7200" dirty="0"/>
              <a:t>Положительные стороны -  Соглашение, которое заключалось людьми с полным осознанием и принятием необходимости договориться.</a:t>
            </a:r>
          </a:p>
          <a:p>
            <a:r>
              <a:rPr lang="ru-RU" sz="7200" dirty="0"/>
              <a:t>Отрицательные (вынужденные) стороны -  Мирную договорённость, которая явно не представляет выгоды для кого-либо из конфликтующих, но под влиянием различных внешних условий на компромисс человек вынужден был согласиться.</a:t>
            </a:r>
          </a:p>
        </p:txBody>
      </p:sp>
    </p:spTree>
    <p:extLst>
      <p:ext uri="{BB962C8B-B14F-4D97-AF65-F5344CB8AC3E}">
        <p14:creationId xmlns:p14="http://schemas.microsoft.com/office/powerpoint/2010/main" val="10692832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C44A749-BF7E-46A5-A74A-9A1C4A254F82}"/>
              </a:ext>
            </a:extLst>
          </p:cNvPr>
          <p:cNvSpPr>
            <a:spLocks noGrp="1"/>
          </p:cNvSpPr>
          <p:nvPr>
            <p:ph type="title"/>
          </p:nvPr>
        </p:nvSpPr>
        <p:spPr>
          <a:xfrm>
            <a:off x="1295402" y="982133"/>
            <a:ext cx="9601196" cy="694268"/>
          </a:xfrm>
        </p:spPr>
        <p:txBody>
          <a:bodyPr>
            <a:normAutofit fontScale="90000"/>
          </a:bodyPr>
          <a:lstStyle/>
          <a:p>
            <a:r>
              <a:rPr lang="ru-RU" sz="3200" dirty="0"/>
              <a:t>5 «Сотрудничество»</a:t>
            </a:r>
            <a:br>
              <a:rPr lang="ru-RU" sz="3200" dirty="0"/>
            </a:br>
            <a:endParaRPr lang="ru-RU" sz="3200" dirty="0"/>
          </a:p>
        </p:txBody>
      </p:sp>
      <p:sp>
        <p:nvSpPr>
          <p:cNvPr id="3" name="Объект 2">
            <a:extLst>
              <a:ext uri="{FF2B5EF4-FFF2-40B4-BE49-F238E27FC236}">
                <a16:creationId xmlns:a16="http://schemas.microsoft.com/office/drawing/2014/main" id="{C2168EF8-E253-4E32-84CF-278A6734502C}"/>
              </a:ext>
            </a:extLst>
          </p:cNvPr>
          <p:cNvSpPr>
            <a:spLocks noGrp="1"/>
          </p:cNvSpPr>
          <p:nvPr>
            <p:ph idx="1"/>
          </p:nvPr>
        </p:nvSpPr>
        <p:spPr>
          <a:xfrm>
            <a:off x="1295401" y="1783976"/>
            <a:ext cx="9601196" cy="4091892"/>
          </a:xfrm>
        </p:spPr>
        <p:txBody>
          <a:bodyPr>
            <a:normAutofit/>
          </a:bodyPr>
          <a:lstStyle/>
          <a:p>
            <a:r>
              <a:rPr lang="ru-RU" dirty="0"/>
              <a:t>- Сотрудничество – это когда люди находят альтернативный вариант, полностью удовлетворяющий обе стороны. </a:t>
            </a:r>
          </a:p>
          <a:p>
            <a:endParaRPr lang="ru-RU" dirty="0"/>
          </a:p>
          <a:p>
            <a:r>
              <a:rPr lang="ru-RU" dirty="0"/>
              <a:t>Уметь договориться друг с другом – большое искусство.</a:t>
            </a:r>
          </a:p>
          <a:p>
            <a:pPr marL="0" indent="0">
              <a:buNone/>
            </a:pPr>
            <a:endParaRPr lang="ru-RU" dirty="0"/>
          </a:p>
          <a:p>
            <a:r>
              <a:rPr lang="ru-RU" dirty="0"/>
              <a:t>Конфликты были, есть и будут в нашей жизни. Очень важно знать, что из любой конфликтной ситуации всегда есть конструктивный выход.</a:t>
            </a:r>
          </a:p>
          <a:p>
            <a:endParaRPr lang="ru-RU" dirty="0"/>
          </a:p>
        </p:txBody>
      </p:sp>
    </p:spTree>
    <p:extLst>
      <p:ext uri="{BB962C8B-B14F-4D97-AF65-F5344CB8AC3E}">
        <p14:creationId xmlns:p14="http://schemas.microsoft.com/office/powerpoint/2010/main" val="6412374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856FB40-F1E8-4F25-B847-57C9EFC16345}"/>
              </a:ext>
            </a:extLst>
          </p:cNvPr>
          <p:cNvSpPr>
            <a:spLocks noGrp="1"/>
          </p:cNvSpPr>
          <p:nvPr>
            <p:ph type="title"/>
          </p:nvPr>
        </p:nvSpPr>
        <p:spPr/>
        <p:txBody>
          <a:bodyPr>
            <a:noAutofit/>
          </a:bodyPr>
          <a:lstStyle/>
          <a:p>
            <a:r>
              <a:rPr lang="ru-RU" sz="2800" dirty="0"/>
              <a:t>Основные семейные ценности в России — это совокупность нравственных принципов, культурных традиций, обычаев и правил поведения, исторически присущих данному обществу и связанных с созданием и жизнью семьи.</a:t>
            </a:r>
            <a:br>
              <a:rPr lang="ru-RU" sz="2800" dirty="0"/>
            </a:br>
            <a:endParaRPr lang="ru-RU" sz="2800" dirty="0"/>
          </a:p>
        </p:txBody>
      </p:sp>
      <p:sp>
        <p:nvSpPr>
          <p:cNvPr id="3" name="Объект 2">
            <a:extLst>
              <a:ext uri="{FF2B5EF4-FFF2-40B4-BE49-F238E27FC236}">
                <a16:creationId xmlns:a16="http://schemas.microsoft.com/office/drawing/2014/main" id="{81BB938B-5901-4E17-9C6D-2B4E0EBBE644}"/>
              </a:ext>
            </a:extLst>
          </p:cNvPr>
          <p:cNvSpPr>
            <a:spLocks noGrp="1"/>
          </p:cNvSpPr>
          <p:nvPr>
            <p:ph idx="1"/>
          </p:nvPr>
        </p:nvSpPr>
        <p:spPr>
          <a:xfrm>
            <a:off x="1295401" y="2556932"/>
            <a:ext cx="9601196" cy="3790080"/>
          </a:xfrm>
        </p:spPr>
        <p:txBody>
          <a:bodyPr>
            <a:normAutofit fontScale="77500" lnSpcReduction="20000"/>
          </a:bodyPr>
          <a:lstStyle/>
          <a:p>
            <a:r>
              <a:rPr lang="ru-RU" dirty="0"/>
              <a:t>Доверительное общение. В кругу родных можно без опасений поделиться проблемой и услышать дельный совет и слова поддержки, а не порицание.</a:t>
            </a:r>
          </a:p>
          <a:p>
            <a:r>
              <a:rPr lang="ru-RU" dirty="0"/>
              <a:t>Уважение — и к старшим, и к младшим. При этом страх наказания не культивируется в семье.</a:t>
            </a:r>
          </a:p>
          <a:p>
            <a:r>
              <a:rPr lang="ru-RU" dirty="0"/>
              <a:t>Следование ритуалам. У каждого родственного круга есть свои привычки: как отмечать Новый год, как провожать Масленицу, когда украшать ёлку и так далее.</a:t>
            </a:r>
          </a:p>
          <a:p>
            <a:r>
              <a:rPr lang="ru-RU" dirty="0"/>
              <a:t>Ответственность. Её несёт каждый — перед каждым: и за свои поступки, и за деяния своих детей.</a:t>
            </a:r>
          </a:p>
          <a:p>
            <a:r>
              <a:rPr lang="ru-RU" dirty="0"/>
              <a:t>Прощение. Семья — это то место, где всегда простят.</a:t>
            </a:r>
          </a:p>
          <a:p>
            <a:r>
              <a:rPr lang="ru-RU" dirty="0"/>
              <a:t>Честность. Семья — это место, где не соврут.</a:t>
            </a:r>
          </a:p>
          <a:p>
            <a:r>
              <a:rPr lang="ru-RU" dirty="0"/>
              <a:t>Любовь. Поступки, говорящие о трепетных чувствах друг к другу, слова нежности, проявления заботы, внимание к проблемам другого и желание помочь.</a:t>
            </a:r>
          </a:p>
        </p:txBody>
      </p:sp>
    </p:spTree>
    <p:extLst>
      <p:ext uri="{BB962C8B-B14F-4D97-AF65-F5344CB8AC3E}">
        <p14:creationId xmlns:p14="http://schemas.microsoft.com/office/powerpoint/2010/main" val="2248612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64B0EA-A9EF-4434-A292-ED6240A13A00}"/>
              </a:ext>
            </a:extLst>
          </p:cNvPr>
          <p:cNvSpPr>
            <a:spLocks noGrp="1"/>
          </p:cNvSpPr>
          <p:nvPr>
            <p:ph type="title"/>
          </p:nvPr>
        </p:nvSpPr>
        <p:spPr>
          <a:xfrm>
            <a:off x="1295402" y="982133"/>
            <a:ext cx="9601196" cy="891492"/>
          </a:xfrm>
        </p:spPr>
        <p:txBody>
          <a:bodyPr>
            <a:normAutofit/>
          </a:bodyPr>
          <a:lstStyle/>
          <a:p>
            <a:r>
              <a:rPr lang="ru-RU" sz="2400" dirty="0"/>
              <a:t>Упражнение «Дерево семейных ценностей» </a:t>
            </a:r>
          </a:p>
        </p:txBody>
      </p:sp>
      <p:sp>
        <p:nvSpPr>
          <p:cNvPr id="3" name="Объект 2">
            <a:extLst>
              <a:ext uri="{FF2B5EF4-FFF2-40B4-BE49-F238E27FC236}">
                <a16:creationId xmlns:a16="http://schemas.microsoft.com/office/drawing/2014/main" id="{7C2D599B-D10A-4B53-A702-7101D9DC729F}"/>
              </a:ext>
            </a:extLst>
          </p:cNvPr>
          <p:cNvSpPr>
            <a:spLocks noGrp="1"/>
          </p:cNvSpPr>
          <p:nvPr>
            <p:ph idx="1"/>
          </p:nvPr>
        </p:nvSpPr>
        <p:spPr>
          <a:xfrm>
            <a:off x="1295401" y="1739153"/>
            <a:ext cx="9601196" cy="4136715"/>
          </a:xfrm>
        </p:spPr>
        <p:txBody>
          <a:bodyPr>
            <a:normAutofit fontScale="25000" lnSpcReduction="20000"/>
          </a:bodyPr>
          <a:lstStyle/>
          <a:p>
            <a:r>
              <a:rPr lang="ru-RU" sz="7200" dirty="0"/>
              <a:t>Цель: определение и ранжирование семейных ценностей.</a:t>
            </a:r>
          </a:p>
          <a:p>
            <a:endParaRPr lang="ru-RU" sz="7200" dirty="0"/>
          </a:p>
          <a:p>
            <a:r>
              <a:rPr lang="ru-RU" sz="7200" dirty="0"/>
              <a:t>Каждый получает заготовку «Дерева семейных ценностей» и примерный перечень возможных ценностей (чтобы участникам было легче сориентироваться).</a:t>
            </a:r>
          </a:p>
          <a:p>
            <a:endParaRPr lang="ru-RU" sz="7200" dirty="0"/>
          </a:p>
          <a:p>
            <a:r>
              <a:rPr lang="ru-RU" sz="7200" dirty="0"/>
              <a:t>Задача участников – ранжировать ценности:</a:t>
            </a:r>
          </a:p>
          <a:p>
            <a:endParaRPr lang="ru-RU" sz="7200" dirty="0"/>
          </a:p>
          <a:p>
            <a:r>
              <a:rPr lang="ru-RU" sz="7200" dirty="0"/>
              <a:t>– в корневую систему помещают самые важные, от которых не откажутся ни при каких условиях.</a:t>
            </a:r>
          </a:p>
          <a:p>
            <a:endParaRPr lang="ru-RU" sz="7200" dirty="0"/>
          </a:p>
          <a:p>
            <a:r>
              <a:rPr lang="ru-RU" sz="7200" dirty="0"/>
              <a:t>- в ствол – важные, но от которых в некоторых случаях можно отказаться.</a:t>
            </a:r>
          </a:p>
          <a:p>
            <a:endParaRPr lang="ru-RU" sz="7200" dirty="0"/>
          </a:p>
          <a:p>
            <a:r>
              <a:rPr lang="ru-RU" sz="7200" dirty="0"/>
              <a:t>- в крону – желаемые, но не обязательные ценности.</a:t>
            </a:r>
          </a:p>
          <a:p>
            <a:endParaRPr lang="ru-RU" dirty="0"/>
          </a:p>
        </p:txBody>
      </p:sp>
    </p:spTree>
    <p:extLst>
      <p:ext uri="{BB962C8B-B14F-4D97-AF65-F5344CB8AC3E}">
        <p14:creationId xmlns:p14="http://schemas.microsoft.com/office/powerpoint/2010/main" val="6504345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667F8D9-BF67-4FEC-A9B0-2739DBF2CCD1}"/>
              </a:ext>
            </a:extLst>
          </p:cNvPr>
          <p:cNvSpPr>
            <a:spLocks noGrp="1"/>
          </p:cNvSpPr>
          <p:nvPr>
            <p:ph type="title"/>
          </p:nvPr>
        </p:nvSpPr>
        <p:spPr>
          <a:xfrm>
            <a:off x="1295402" y="991463"/>
            <a:ext cx="9601196" cy="165533"/>
          </a:xfrm>
        </p:spPr>
        <p:txBody>
          <a:bodyPr>
            <a:noAutofit/>
          </a:bodyPr>
          <a:lstStyle/>
          <a:p>
            <a:r>
              <a:rPr lang="ru-RU" sz="3200" dirty="0"/>
              <a:t>Семейные ценности</a:t>
            </a:r>
          </a:p>
        </p:txBody>
      </p:sp>
      <p:graphicFrame>
        <p:nvGraphicFramePr>
          <p:cNvPr id="4" name="Объект 3">
            <a:extLst>
              <a:ext uri="{FF2B5EF4-FFF2-40B4-BE49-F238E27FC236}">
                <a16:creationId xmlns:a16="http://schemas.microsoft.com/office/drawing/2014/main" id="{15061EC2-62AA-467D-B163-F5759A7694C8}"/>
              </a:ext>
            </a:extLst>
          </p:cNvPr>
          <p:cNvGraphicFramePr>
            <a:graphicFrameLocks noGrp="1"/>
          </p:cNvGraphicFramePr>
          <p:nvPr>
            <p:ph idx="1"/>
            <p:extLst>
              <p:ext uri="{D42A27DB-BD31-4B8C-83A1-F6EECF244321}">
                <p14:modId xmlns:p14="http://schemas.microsoft.com/office/powerpoint/2010/main" val="3203643387"/>
              </p:ext>
            </p:extLst>
          </p:nvPr>
        </p:nvGraphicFramePr>
        <p:xfrm>
          <a:off x="0" y="1240971"/>
          <a:ext cx="12192000" cy="5635092"/>
        </p:xfrm>
        <a:graphic>
          <a:graphicData uri="http://schemas.openxmlformats.org/drawingml/2006/table">
            <a:tbl>
              <a:tblPr firstRow="1" firstCol="1" bandRow="1">
                <a:tableStyleId>{5C22544A-7EE6-4342-B048-85BDC9FD1C3A}</a:tableStyleId>
              </a:tblPr>
              <a:tblGrid>
                <a:gridCol w="2884199">
                  <a:extLst>
                    <a:ext uri="{9D8B030D-6E8A-4147-A177-3AD203B41FA5}">
                      <a16:colId xmlns:a16="http://schemas.microsoft.com/office/drawing/2014/main" val="3455207397"/>
                    </a:ext>
                  </a:extLst>
                </a:gridCol>
                <a:gridCol w="3498109">
                  <a:extLst>
                    <a:ext uri="{9D8B030D-6E8A-4147-A177-3AD203B41FA5}">
                      <a16:colId xmlns:a16="http://schemas.microsoft.com/office/drawing/2014/main" val="547185576"/>
                    </a:ext>
                  </a:extLst>
                </a:gridCol>
                <a:gridCol w="2904846">
                  <a:extLst>
                    <a:ext uri="{9D8B030D-6E8A-4147-A177-3AD203B41FA5}">
                      <a16:colId xmlns:a16="http://schemas.microsoft.com/office/drawing/2014/main" val="1905603008"/>
                    </a:ext>
                  </a:extLst>
                </a:gridCol>
                <a:gridCol w="2904846">
                  <a:extLst>
                    <a:ext uri="{9D8B030D-6E8A-4147-A177-3AD203B41FA5}">
                      <a16:colId xmlns:a16="http://schemas.microsoft.com/office/drawing/2014/main" val="2376758507"/>
                    </a:ext>
                  </a:extLst>
                </a:gridCol>
              </a:tblGrid>
              <a:tr h="589376">
                <a:tc>
                  <a:txBody>
                    <a:bodyPr/>
                    <a:lstStyle/>
                    <a:p>
                      <a:pPr>
                        <a:lnSpc>
                          <a:spcPct val="107000"/>
                        </a:lnSpc>
                        <a:spcAft>
                          <a:spcPts val="800"/>
                        </a:spcAft>
                      </a:pPr>
                      <a:r>
                        <a:rPr lang="ru-RU" sz="1400" dirty="0">
                          <a:effectLst/>
                        </a:rPr>
                        <a:t>карьерный рост</a:t>
                      </a:r>
                    </a:p>
                    <a:p>
                      <a:pPr>
                        <a:lnSpc>
                          <a:spcPct val="107000"/>
                        </a:lnSpc>
                        <a:spcAft>
                          <a:spcPts val="800"/>
                        </a:spcAft>
                      </a:pPr>
                      <a:r>
                        <a:rPr lang="ru-RU" sz="1400" dirty="0">
                          <a:effectLst/>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315" marR="53315" marT="0" marB="0"/>
                </a:tc>
                <a:tc>
                  <a:txBody>
                    <a:bodyPr/>
                    <a:lstStyle/>
                    <a:p>
                      <a:pPr>
                        <a:lnSpc>
                          <a:spcPct val="107000"/>
                        </a:lnSpc>
                        <a:spcAft>
                          <a:spcPts val="800"/>
                        </a:spcAft>
                      </a:pPr>
                      <a:r>
                        <a:rPr lang="ru-RU" sz="1400" dirty="0">
                          <a:effectLst/>
                        </a:rPr>
                        <a:t>доверие</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315" marR="53315" marT="0" marB="0"/>
                </a:tc>
                <a:tc>
                  <a:txBody>
                    <a:bodyPr/>
                    <a:lstStyle/>
                    <a:p>
                      <a:pPr>
                        <a:lnSpc>
                          <a:spcPct val="107000"/>
                        </a:lnSpc>
                        <a:spcAft>
                          <a:spcPts val="800"/>
                        </a:spcAft>
                      </a:pPr>
                      <a:r>
                        <a:rPr lang="ru-RU" sz="1400">
                          <a:effectLst/>
                        </a:rPr>
                        <a:t>совместный труд</a:t>
                      </a:r>
                    </a:p>
                    <a:p>
                      <a:pPr>
                        <a:lnSpc>
                          <a:spcPct val="107000"/>
                        </a:lnSpc>
                        <a:spcAft>
                          <a:spcPts val="800"/>
                        </a:spcAft>
                      </a:pPr>
                      <a:r>
                        <a:rPr lang="ru-RU" sz="1400">
                          <a:effectLst/>
                        </a:rPr>
                        <a:t> </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3315" marR="53315" marT="0" marB="0"/>
                </a:tc>
                <a:tc>
                  <a:txBody>
                    <a:bodyPr/>
                    <a:lstStyle/>
                    <a:p>
                      <a:pPr>
                        <a:lnSpc>
                          <a:spcPct val="107000"/>
                        </a:lnSpc>
                        <a:spcAft>
                          <a:spcPts val="800"/>
                        </a:spcAft>
                      </a:pPr>
                      <a:r>
                        <a:rPr lang="ru-RU" sz="1400">
                          <a:effectLst/>
                        </a:rPr>
                        <a:t>развлечения</a:t>
                      </a:r>
                    </a:p>
                    <a:p>
                      <a:pPr>
                        <a:lnSpc>
                          <a:spcPct val="107000"/>
                        </a:lnSpc>
                        <a:spcAft>
                          <a:spcPts val="800"/>
                        </a:spcAft>
                      </a:pPr>
                      <a:r>
                        <a:rPr lang="ru-RU" sz="1400">
                          <a:effectLst/>
                        </a:rPr>
                        <a:t> </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3315" marR="53315" marT="0" marB="0"/>
                </a:tc>
                <a:extLst>
                  <a:ext uri="{0D108BD9-81ED-4DB2-BD59-A6C34878D82A}">
                    <a16:rowId xmlns:a16="http://schemas.microsoft.com/office/drawing/2014/main" val="1088966986"/>
                  </a:ext>
                </a:extLst>
              </a:tr>
              <a:tr h="871205">
                <a:tc>
                  <a:txBody>
                    <a:bodyPr/>
                    <a:lstStyle/>
                    <a:p>
                      <a:pPr>
                        <a:lnSpc>
                          <a:spcPct val="107000"/>
                        </a:lnSpc>
                        <a:spcAft>
                          <a:spcPts val="800"/>
                        </a:spcAft>
                      </a:pPr>
                      <a:r>
                        <a:rPr lang="ru-RU" sz="1400" dirty="0">
                          <a:effectLst/>
                        </a:rPr>
                        <a:t>верность</a:t>
                      </a:r>
                    </a:p>
                    <a:p>
                      <a:pPr>
                        <a:lnSpc>
                          <a:spcPct val="107000"/>
                        </a:lnSpc>
                        <a:spcAft>
                          <a:spcPts val="800"/>
                        </a:spcAft>
                      </a:pPr>
                      <a:r>
                        <a:rPr lang="ru-RU" sz="1400" dirty="0">
                          <a:effectLst/>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315" marR="53315" marT="0" marB="0"/>
                </a:tc>
                <a:tc>
                  <a:txBody>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lang="ru-RU" sz="1400" dirty="0">
                          <a:effectLst/>
                        </a:rPr>
                        <a:t>Достоинство</a:t>
                      </a:r>
                    </a:p>
                    <a:p>
                      <a:pPr>
                        <a:lnSpc>
                          <a:spcPct val="107000"/>
                        </a:lnSpc>
                        <a:spcAft>
                          <a:spcPts val="800"/>
                        </a:spcAft>
                      </a:pPr>
                      <a:endParaRPr lang="ru-RU" sz="1400" dirty="0">
                        <a:effectLst/>
                      </a:endParaRPr>
                    </a:p>
                    <a:p>
                      <a:pPr>
                        <a:lnSpc>
                          <a:spcPct val="107000"/>
                        </a:lnSpc>
                        <a:spcAft>
                          <a:spcPts val="800"/>
                        </a:spcAft>
                      </a:pPr>
                      <a:r>
                        <a:rPr lang="ru-RU" sz="1400" dirty="0">
                          <a:effectLst/>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315" marR="53315" marT="0" marB="0"/>
                </a:tc>
                <a:tc>
                  <a:txBody>
                    <a:bodyPr/>
                    <a:lstStyle/>
                    <a:p>
                      <a:pPr>
                        <a:lnSpc>
                          <a:spcPct val="107000"/>
                        </a:lnSpc>
                        <a:spcAft>
                          <a:spcPts val="800"/>
                        </a:spcAft>
                      </a:pPr>
                      <a:r>
                        <a:rPr lang="ru-RU" sz="1400" dirty="0">
                          <a:effectLst/>
                        </a:rPr>
                        <a:t>физическая сила</a:t>
                      </a:r>
                    </a:p>
                    <a:p>
                      <a:pPr>
                        <a:lnSpc>
                          <a:spcPct val="107000"/>
                        </a:lnSpc>
                        <a:spcAft>
                          <a:spcPts val="800"/>
                        </a:spcAft>
                      </a:pPr>
                      <a:r>
                        <a:rPr lang="ru-RU" sz="1400" dirty="0">
                          <a:effectLst/>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315" marR="53315" marT="0" marB="0"/>
                </a:tc>
                <a:tc>
                  <a:txBody>
                    <a:bodyPr/>
                    <a:lstStyle/>
                    <a:p>
                      <a:pPr>
                        <a:lnSpc>
                          <a:spcPct val="107000"/>
                        </a:lnSpc>
                        <a:spcAft>
                          <a:spcPts val="800"/>
                        </a:spcAft>
                      </a:pPr>
                      <a:r>
                        <a:rPr lang="ru-RU" sz="1400">
                          <a:effectLst/>
                        </a:rPr>
                        <a:t>комфортабельное жилье</a:t>
                      </a:r>
                    </a:p>
                    <a:p>
                      <a:pPr>
                        <a:lnSpc>
                          <a:spcPct val="107000"/>
                        </a:lnSpc>
                        <a:spcAft>
                          <a:spcPts val="800"/>
                        </a:spcAft>
                      </a:pPr>
                      <a:r>
                        <a:rPr lang="ru-RU" sz="1400">
                          <a:effectLst/>
                        </a:rPr>
                        <a:t> </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3315" marR="53315" marT="0" marB="0"/>
                </a:tc>
                <a:extLst>
                  <a:ext uri="{0D108BD9-81ED-4DB2-BD59-A6C34878D82A}">
                    <a16:rowId xmlns:a16="http://schemas.microsoft.com/office/drawing/2014/main" val="220451620"/>
                  </a:ext>
                </a:extLst>
              </a:tr>
              <a:tr h="871205">
                <a:tc>
                  <a:txBody>
                    <a:bodyPr/>
                    <a:lstStyle/>
                    <a:p>
                      <a:pPr>
                        <a:lnSpc>
                          <a:spcPct val="107000"/>
                        </a:lnSpc>
                        <a:spcAft>
                          <a:spcPts val="800"/>
                        </a:spcAft>
                      </a:pPr>
                      <a:r>
                        <a:rPr lang="ru-RU" sz="1400" dirty="0">
                          <a:effectLst/>
                        </a:rPr>
                        <a:t>счастье</a:t>
                      </a:r>
                    </a:p>
                    <a:p>
                      <a:pPr>
                        <a:lnSpc>
                          <a:spcPct val="107000"/>
                        </a:lnSpc>
                        <a:spcAft>
                          <a:spcPts val="800"/>
                        </a:spcAft>
                      </a:pPr>
                      <a:r>
                        <a:rPr lang="ru-RU" sz="1400" dirty="0">
                          <a:effectLst/>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315" marR="53315" marT="0" marB="0"/>
                </a:tc>
                <a:tc>
                  <a:txBody>
                    <a:bodyPr/>
                    <a:lstStyle/>
                    <a:p>
                      <a:pPr>
                        <a:lnSpc>
                          <a:spcPct val="107000"/>
                        </a:lnSpc>
                        <a:spcAft>
                          <a:spcPts val="800"/>
                        </a:spcAft>
                      </a:pPr>
                      <a:r>
                        <a:rPr lang="ru-RU" sz="1400" dirty="0">
                          <a:effectLst/>
                        </a:rPr>
                        <a:t> </a:t>
                      </a:r>
                    </a:p>
                    <a:p>
                      <a:pPr>
                        <a:lnSpc>
                          <a:spcPct val="107000"/>
                        </a:lnSpc>
                        <a:spcAft>
                          <a:spcPts val="800"/>
                        </a:spcAft>
                      </a:pPr>
                      <a:r>
                        <a:rPr lang="ru-RU" sz="1400" dirty="0">
                          <a:effectLst/>
                        </a:rPr>
                        <a:t>уважение</a:t>
                      </a:r>
                    </a:p>
                    <a:p>
                      <a:pPr>
                        <a:lnSpc>
                          <a:spcPct val="107000"/>
                        </a:lnSpc>
                        <a:spcAft>
                          <a:spcPts val="800"/>
                        </a:spcAft>
                      </a:pPr>
                      <a:r>
                        <a:rPr lang="ru-RU" sz="1400" dirty="0">
                          <a:effectLst/>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315" marR="53315" marT="0" marB="0"/>
                </a:tc>
                <a:tc>
                  <a:txBody>
                    <a:bodyPr/>
                    <a:lstStyle/>
                    <a:p>
                      <a:pPr>
                        <a:lnSpc>
                          <a:spcPct val="107000"/>
                        </a:lnSpc>
                        <a:spcAft>
                          <a:spcPts val="800"/>
                        </a:spcAft>
                      </a:pPr>
                      <a:r>
                        <a:rPr lang="ru-RU" sz="1400" dirty="0">
                          <a:effectLst/>
                        </a:rPr>
                        <a:t>дети</a:t>
                      </a:r>
                    </a:p>
                    <a:p>
                      <a:pPr>
                        <a:lnSpc>
                          <a:spcPct val="107000"/>
                        </a:lnSpc>
                        <a:spcAft>
                          <a:spcPts val="800"/>
                        </a:spcAft>
                      </a:pPr>
                      <a:r>
                        <a:rPr lang="ru-RU" sz="1400" dirty="0">
                          <a:effectLst/>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315" marR="53315" marT="0" marB="0"/>
                </a:tc>
                <a:tc>
                  <a:txBody>
                    <a:bodyPr/>
                    <a:lstStyle/>
                    <a:p>
                      <a:pPr>
                        <a:lnSpc>
                          <a:spcPct val="107000"/>
                        </a:lnSpc>
                        <a:spcAft>
                          <a:spcPts val="800"/>
                        </a:spcAft>
                      </a:pPr>
                      <a:r>
                        <a:rPr lang="ru-RU" sz="1400" dirty="0">
                          <a:effectLst/>
                        </a:rPr>
                        <a:t>совместное проведение выходных</a:t>
                      </a:r>
                    </a:p>
                  </a:txBody>
                  <a:tcPr marL="53315" marR="53315" marT="0" marB="0"/>
                </a:tc>
                <a:extLst>
                  <a:ext uri="{0D108BD9-81ED-4DB2-BD59-A6C34878D82A}">
                    <a16:rowId xmlns:a16="http://schemas.microsoft.com/office/drawing/2014/main" val="1613371639"/>
                  </a:ext>
                </a:extLst>
              </a:tr>
              <a:tr h="589376">
                <a:tc>
                  <a:txBody>
                    <a:bodyPr/>
                    <a:lstStyle/>
                    <a:p>
                      <a:pPr>
                        <a:lnSpc>
                          <a:spcPct val="107000"/>
                        </a:lnSpc>
                        <a:spcAft>
                          <a:spcPts val="800"/>
                        </a:spcAft>
                      </a:pPr>
                      <a:r>
                        <a:rPr lang="ru-RU" sz="1400" dirty="0">
                          <a:effectLst/>
                        </a:rPr>
                        <a:t>красота</a:t>
                      </a:r>
                    </a:p>
                    <a:p>
                      <a:pPr>
                        <a:lnSpc>
                          <a:spcPct val="107000"/>
                        </a:lnSpc>
                        <a:spcAft>
                          <a:spcPts val="800"/>
                        </a:spcAft>
                      </a:pPr>
                      <a:r>
                        <a:rPr lang="ru-RU" sz="1400" dirty="0">
                          <a:effectLst/>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315" marR="53315" marT="0" marB="0"/>
                </a:tc>
                <a:tc>
                  <a:txBody>
                    <a:bodyPr/>
                    <a:lstStyle/>
                    <a:p>
                      <a:pPr>
                        <a:lnSpc>
                          <a:spcPct val="107000"/>
                        </a:lnSpc>
                        <a:spcAft>
                          <a:spcPts val="800"/>
                        </a:spcAft>
                      </a:pPr>
                      <a:r>
                        <a:rPr lang="ru-RU" sz="1400" dirty="0">
                          <a:effectLst/>
                        </a:rPr>
                        <a:t>преданность</a:t>
                      </a:r>
                    </a:p>
                    <a:p>
                      <a:pPr>
                        <a:lnSpc>
                          <a:spcPct val="107000"/>
                        </a:lnSpc>
                        <a:spcAft>
                          <a:spcPts val="800"/>
                        </a:spcAft>
                      </a:pPr>
                      <a:r>
                        <a:rPr lang="ru-RU" sz="1400" dirty="0">
                          <a:effectLst/>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315" marR="53315" marT="0" marB="0"/>
                </a:tc>
                <a:tc>
                  <a:txBody>
                    <a:bodyPr/>
                    <a:lstStyle/>
                    <a:p>
                      <a:pPr>
                        <a:lnSpc>
                          <a:spcPct val="107000"/>
                        </a:lnSpc>
                        <a:spcAft>
                          <a:spcPts val="800"/>
                        </a:spcAft>
                      </a:pPr>
                      <a:r>
                        <a:rPr lang="ru-RU" sz="1400" dirty="0">
                          <a:effectLst/>
                        </a:rPr>
                        <a:t>связь поколений</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315" marR="53315" marT="0" marB="0"/>
                </a:tc>
                <a:tc>
                  <a:txBody>
                    <a:bodyPr/>
                    <a:lstStyle/>
                    <a:p>
                      <a:pPr>
                        <a:lnSpc>
                          <a:spcPct val="107000"/>
                        </a:lnSpc>
                        <a:spcAft>
                          <a:spcPts val="800"/>
                        </a:spcAft>
                      </a:pPr>
                      <a:r>
                        <a:rPr lang="ru-RU" sz="1400">
                          <a:effectLst/>
                        </a:rPr>
                        <a:t>взаимопонимание</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3315" marR="53315" marT="0" marB="0"/>
                </a:tc>
                <a:extLst>
                  <a:ext uri="{0D108BD9-81ED-4DB2-BD59-A6C34878D82A}">
                    <a16:rowId xmlns:a16="http://schemas.microsoft.com/office/drawing/2014/main" val="1338892790"/>
                  </a:ext>
                </a:extLst>
              </a:tr>
              <a:tr h="589376">
                <a:tc>
                  <a:txBody>
                    <a:bodyPr/>
                    <a:lstStyle/>
                    <a:p>
                      <a:pPr>
                        <a:lnSpc>
                          <a:spcPct val="107000"/>
                        </a:lnSpc>
                        <a:spcAft>
                          <a:spcPts val="800"/>
                        </a:spcAft>
                      </a:pPr>
                      <a:r>
                        <a:rPr lang="ru-RU" sz="1400">
                          <a:effectLst/>
                        </a:rPr>
                        <a:t>честь</a:t>
                      </a:r>
                    </a:p>
                    <a:p>
                      <a:pPr>
                        <a:lnSpc>
                          <a:spcPct val="107000"/>
                        </a:lnSpc>
                        <a:spcAft>
                          <a:spcPts val="800"/>
                        </a:spcAft>
                      </a:pPr>
                      <a:r>
                        <a:rPr lang="ru-RU" sz="1400">
                          <a:effectLst/>
                        </a:rPr>
                        <a:t> </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3315" marR="53315" marT="0" marB="0"/>
                </a:tc>
                <a:tc>
                  <a:txBody>
                    <a:bodyPr/>
                    <a:lstStyle/>
                    <a:p>
                      <a:pPr>
                        <a:lnSpc>
                          <a:spcPct val="107000"/>
                        </a:lnSpc>
                        <a:spcAft>
                          <a:spcPts val="800"/>
                        </a:spcAft>
                      </a:pPr>
                      <a:r>
                        <a:rPr lang="ru-RU" sz="1400">
                          <a:effectLst/>
                        </a:rPr>
                        <a:t>знания</a:t>
                      </a:r>
                    </a:p>
                    <a:p>
                      <a:pPr>
                        <a:lnSpc>
                          <a:spcPct val="107000"/>
                        </a:lnSpc>
                        <a:spcAft>
                          <a:spcPts val="800"/>
                        </a:spcAft>
                      </a:pPr>
                      <a:r>
                        <a:rPr lang="ru-RU" sz="1400">
                          <a:effectLst/>
                        </a:rPr>
                        <a:t> </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3315" marR="53315" marT="0" marB="0"/>
                </a:tc>
                <a:tc>
                  <a:txBody>
                    <a:bodyPr/>
                    <a:lstStyle/>
                    <a:p>
                      <a:pPr>
                        <a:lnSpc>
                          <a:spcPct val="107000"/>
                        </a:lnSpc>
                        <a:spcAft>
                          <a:spcPts val="800"/>
                        </a:spcAft>
                      </a:pPr>
                      <a:r>
                        <a:rPr lang="ru-RU" sz="1400" dirty="0">
                          <a:effectLst/>
                        </a:rPr>
                        <a:t>образование</a:t>
                      </a:r>
                    </a:p>
                    <a:p>
                      <a:pPr>
                        <a:lnSpc>
                          <a:spcPct val="107000"/>
                        </a:lnSpc>
                        <a:spcAft>
                          <a:spcPts val="800"/>
                        </a:spcAft>
                      </a:pPr>
                      <a:r>
                        <a:rPr lang="ru-RU" sz="1400" dirty="0">
                          <a:effectLst/>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315" marR="53315" marT="0" marB="0"/>
                </a:tc>
                <a:tc>
                  <a:txBody>
                    <a:bodyPr/>
                    <a:lstStyle/>
                    <a:p>
                      <a:pPr>
                        <a:lnSpc>
                          <a:spcPct val="107000"/>
                        </a:lnSpc>
                        <a:spcAft>
                          <a:spcPts val="800"/>
                        </a:spcAft>
                      </a:pPr>
                      <a:r>
                        <a:rPr lang="ru-RU" sz="1400">
                          <a:effectLst/>
                        </a:rPr>
                        <a:t>любовь</a:t>
                      </a:r>
                    </a:p>
                    <a:p>
                      <a:pPr>
                        <a:lnSpc>
                          <a:spcPct val="107000"/>
                        </a:lnSpc>
                        <a:spcAft>
                          <a:spcPts val="800"/>
                        </a:spcAft>
                      </a:pPr>
                      <a:r>
                        <a:rPr lang="ru-RU" sz="1400">
                          <a:effectLst/>
                        </a:rPr>
                        <a:t> </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3315" marR="53315" marT="0" marB="0"/>
                </a:tc>
                <a:extLst>
                  <a:ext uri="{0D108BD9-81ED-4DB2-BD59-A6C34878D82A}">
                    <a16:rowId xmlns:a16="http://schemas.microsoft.com/office/drawing/2014/main" val="1448040700"/>
                  </a:ext>
                </a:extLst>
              </a:tr>
              <a:tr h="640705">
                <a:tc>
                  <a:txBody>
                    <a:bodyPr/>
                    <a:lstStyle/>
                    <a:p>
                      <a:pPr>
                        <a:lnSpc>
                          <a:spcPct val="107000"/>
                        </a:lnSpc>
                        <a:spcAft>
                          <a:spcPts val="800"/>
                        </a:spcAft>
                      </a:pPr>
                      <a:r>
                        <a:rPr lang="ru-RU" sz="1400">
                          <a:effectLst/>
                        </a:rPr>
                        <a:t>творчество</a:t>
                      </a:r>
                    </a:p>
                    <a:p>
                      <a:pPr>
                        <a:lnSpc>
                          <a:spcPct val="107000"/>
                        </a:lnSpc>
                        <a:spcAft>
                          <a:spcPts val="800"/>
                        </a:spcAft>
                      </a:pPr>
                      <a:r>
                        <a:rPr lang="ru-RU" sz="1400">
                          <a:effectLst/>
                        </a:rPr>
                        <a:t> </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3315" marR="53315" marT="0" marB="0"/>
                </a:tc>
                <a:tc>
                  <a:txBody>
                    <a:bodyPr/>
                    <a:lstStyle/>
                    <a:p>
                      <a:pPr>
                        <a:lnSpc>
                          <a:spcPct val="107000"/>
                        </a:lnSpc>
                        <a:spcAft>
                          <a:spcPts val="800"/>
                        </a:spcAft>
                      </a:pPr>
                      <a:r>
                        <a:rPr lang="ru-RU" sz="1400">
                          <a:effectLst/>
                        </a:rPr>
                        <a:t>высокооплачиваемая работа</a:t>
                      </a:r>
                    </a:p>
                    <a:p>
                      <a:pPr>
                        <a:lnSpc>
                          <a:spcPct val="107000"/>
                        </a:lnSpc>
                        <a:spcAft>
                          <a:spcPts val="800"/>
                        </a:spcAft>
                      </a:pPr>
                      <a:r>
                        <a:rPr lang="ru-RU" sz="1400">
                          <a:effectLst/>
                        </a:rPr>
                        <a:t> </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3315" marR="53315" marT="0" marB="0"/>
                </a:tc>
                <a:tc>
                  <a:txBody>
                    <a:bodyPr/>
                    <a:lstStyle/>
                    <a:p>
                      <a:pPr>
                        <a:lnSpc>
                          <a:spcPct val="107000"/>
                        </a:lnSpc>
                        <a:spcAft>
                          <a:spcPts val="800"/>
                        </a:spcAft>
                      </a:pPr>
                      <a:r>
                        <a:rPr lang="ru-RU" sz="1400" dirty="0">
                          <a:effectLst/>
                        </a:rPr>
                        <a:t>общее хобби</a:t>
                      </a:r>
                    </a:p>
                    <a:p>
                      <a:pPr>
                        <a:lnSpc>
                          <a:spcPct val="107000"/>
                        </a:lnSpc>
                        <a:spcAft>
                          <a:spcPts val="800"/>
                        </a:spcAft>
                      </a:pPr>
                      <a:r>
                        <a:rPr lang="ru-RU" sz="1400" dirty="0">
                          <a:effectLst/>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315" marR="53315" marT="0" marB="0"/>
                </a:tc>
                <a:tc>
                  <a:txBody>
                    <a:bodyPr/>
                    <a:lstStyle/>
                    <a:p>
                      <a:pPr>
                        <a:lnSpc>
                          <a:spcPct val="107000"/>
                        </a:lnSpc>
                        <a:spcAft>
                          <a:spcPts val="800"/>
                        </a:spcAft>
                      </a:pPr>
                      <a:r>
                        <a:rPr lang="ru-RU" sz="1400" dirty="0">
                          <a:effectLst/>
                        </a:rPr>
                        <a:t>здоровье</a:t>
                      </a:r>
                    </a:p>
                    <a:p>
                      <a:pPr>
                        <a:lnSpc>
                          <a:spcPct val="107000"/>
                        </a:lnSpc>
                        <a:spcAft>
                          <a:spcPts val="800"/>
                        </a:spcAft>
                      </a:pPr>
                      <a:r>
                        <a:rPr lang="ru-RU" sz="1400" dirty="0">
                          <a:effectLst/>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315" marR="53315" marT="0" marB="0"/>
                </a:tc>
                <a:extLst>
                  <a:ext uri="{0D108BD9-81ED-4DB2-BD59-A6C34878D82A}">
                    <a16:rowId xmlns:a16="http://schemas.microsoft.com/office/drawing/2014/main" val="4099684314"/>
                  </a:ext>
                </a:extLst>
              </a:tr>
              <a:tr h="825080">
                <a:tc>
                  <a:txBody>
                    <a:bodyPr/>
                    <a:lstStyle/>
                    <a:p>
                      <a:pPr>
                        <a:lnSpc>
                          <a:spcPct val="107000"/>
                        </a:lnSpc>
                        <a:spcAft>
                          <a:spcPts val="800"/>
                        </a:spcAft>
                      </a:pPr>
                      <a:r>
                        <a:rPr lang="ru-RU" sz="1400">
                          <a:effectLst/>
                        </a:rPr>
                        <a:t>совместные путешествия</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3315" marR="53315" marT="0" marB="0"/>
                </a:tc>
                <a:tc>
                  <a:txBody>
                    <a:bodyPr/>
                    <a:lstStyle/>
                    <a:p>
                      <a:pPr>
                        <a:lnSpc>
                          <a:spcPct val="107000"/>
                        </a:lnSpc>
                        <a:spcAft>
                          <a:spcPts val="800"/>
                        </a:spcAft>
                      </a:pPr>
                      <a:r>
                        <a:rPr lang="ru-RU" sz="1400">
                          <a:effectLst/>
                        </a:rPr>
                        <a:t>занятия спортом</a:t>
                      </a:r>
                    </a:p>
                    <a:p>
                      <a:pPr>
                        <a:lnSpc>
                          <a:spcPct val="107000"/>
                        </a:lnSpc>
                        <a:spcAft>
                          <a:spcPts val="800"/>
                        </a:spcAft>
                      </a:pPr>
                      <a:r>
                        <a:rPr lang="ru-RU" sz="1400">
                          <a:effectLst/>
                        </a:rPr>
                        <a:t> </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3315" marR="53315" marT="0" marB="0"/>
                </a:tc>
                <a:tc>
                  <a:txBody>
                    <a:bodyPr/>
                    <a:lstStyle/>
                    <a:p>
                      <a:pPr>
                        <a:lnSpc>
                          <a:spcPct val="107000"/>
                        </a:lnSpc>
                        <a:spcAft>
                          <a:spcPts val="800"/>
                        </a:spcAft>
                      </a:pPr>
                      <a:r>
                        <a:rPr lang="ru-RU" sz="1400" dirty="0">
                          <a:effectLst/>
                        </a:rPr>
                        <a:t>общие цели</a:t>
                      </a:r>
                    </a:p>
                    <a:p>
                      <a:pPr>
                        <a:lnSpc>
                          <a:spcPct val="107000"/>
                        </a:lnSpc>
                        <a:spcAft>
                          <a:spcPts val="800"/>
                        </a:spcAft>
                      </a:pPr>
                      <a:r>
                        <a:rPr lang="ru-RU" sz="1400" dirty="0">
                          <a:effectLst/>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315" marR="53315" marT="0" marB="0"/>
                </a:tc>
                <a:tc>
                  <a:txBody>
                    <a:bodyPr/>
                    <a:lstStyle/>
                    <a:p>
                      <a:pPr>
                        <a:lnSpc>
                          <a:spcPct val="107000"/>
                        </a:lnSpc>
                        <a:spcAft>
                          <a:spcPts val="800"/>
                        </a:spcAft>
                      </a:pPr>
                      <a:r>
                        <a:rPr lang="ru-RU" sz="1400" dirty="0">
                          <a:effectLst/>
                        </a:rPr>
                        <a:t>семейное проведение праздников</a:t>
                      </a:r>
                    </a:p>
                    <a:p>
                      <a:pPr>
                        <a:lnSpc>
                          <a:spcPct val="107000"/>
                        </a:lnSpc>
                        <a:spcAft>
                          <a:spcPts val="800"/>
                        </a:spcAft>
                      </a:pPr>
                      <a:r>
                        <a:rPr lang="ru-RU" sz="1400" dirty="0">
                          <a:effectLst/>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315" marR="53315" marT="0" marB="0"/>
                </a:tc>
                <a:extLst>
                  <a:ext uri="{0D108BD9-81ED-4DB2-BD59-A6C34878D82A}">
                    <a16:rowId xmlns:a16="http://schemas.microsoft.com/office/drawing/2014/main" val="2635192746"/>
                  </a:ext>
                </a:extLst>
              </a:tr>
              <a:tr h="640705">
                <a:tc>
                  <a:txBody>
                    <a:bodyPr/>
                    <a:lstStyle/>
                    <a:p>
                      <a:pPr>
                        <a:lnSpc>
                          <a:spcPct val="107000"/>
                        </a:lnSpc>
                        <a:spcAft>
                          <a:spcPts val="800"/>
                        </a:spcAft>
                      </a:pPr>
                      <a:r>
                        <a:rPr lang="ru-RU" sz="1400">
                          <a:effectLst/>
                        </a:rPr>
                        <a:t>наличие общих друзей</a:t>
                      </a:r>
                    </a:p>
                    <a:p>
                      <a:pPr>
                        <a:lnSpc>
                          <a:spcPct val="107000"/>
                        </a:lnSpc>
                        <a:spcAft>
                          <a:spcPts val="800"/>
                        </a:spcAft>
                      </a:pPr>
                      <a:r>
                        <a:rPr lang="ru-RU" sz="1400">
                          <a:effectLst/>
                        </a:rPr>
                        <a:t> </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3315" marR="53315" marT="0" marB="0"/>
                </a:tc>
                <a:tc>
                  <a:txBody>
                    <a:bodyPr/>
                    <a:lstStyle/>
                    <a:p>
                      <a:pPr>
                        <a:lnSpc>
                          <a:spcPct val="107000"/>
                        </a:lnSpc>
                        <a:spcAft>
                          <a:spcPts val="800"/>
                        </a:spcAft>
                      </a:pPr>
                      <a:r>
                        <a:rPr lang="ru-RU" sz="1400" dirty="0">
                          <a:effectLst/>
                        </a:rPr>
                        <a:t>семейные традиции</a:t>
                      </a:r>
                    </a:p>
                    <a:p>
                      <a:pPr>
                        <a:lnSpc>
                          <a:spcPct val="107000"/>
                        </a:lnSpc>
                        <a:spcAft>
                          <a:spcPts val="800"/>
                        </a:spcAft>
                      </a:pPr>
                      <a:r>
                        <a:rPr lang="ru-RU" sz="1400" dirty="0">
                          <a:effectLst/>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315" marR="53315" marT="0" marB="0"/>
                </a:tc>
                <a:tc>
                  <a:txBody>
                    <a:bodyPr/>
                    <a:lstStyle/>
                    <a:p>
                      <a:pPr>
                        <a:lnSpc>
                          <a:spcPct val="107000"/>
                        </a:lnSpc>
                        <a:spcAft>
                          <a:spcPts val="800"/>
                        </a:spcAft>
                      </a:pPr>
                      <a:r>
                        <a:rPr lang="ru-RU" sz="1400">
                          <a:effectLst/>
                        </a:rPr>
                        <a:t>финансовая обеспеченность</a:t>
                      </a:r>
                    </a:p>
                    <a:p>
                      <a:pPr>
                        <a:lnSpc>
                          <a:spcPct val="107000"/>
                        </a:lnSpc>
                        <a:spcAft>
                          <a:spcPts val="800"/>
                        </a:spcAft>
                      </a:pPr>
                      <a:r>
                        <a:rPr lang="ru-RU" sz="1400">
                          <a:effectLst/>
                        </a:rPr>
                        <a:t> </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3315" marR="53315" marT="0" marB="0"/>
                </a:tc>
                <a:tc>
                  <a:txBody>
                    <a:bodyPr/>
                    <a:lstStyle/>
                    <a:p>
                      <a:pPr>
                        <a:lnSpc>
                          <a:spcPct val="107000"/>
                        </a:lnSpc>
                        <a:spcAft>
                          <a:spcPts val="800"/>
                        </a:spcAft>
                      </a:pPr>
                      <a:r>
                        <a:rPr lang="ru-RU" sz="1400" dirty="0">
                          <a:effectLst/>
                        </a:rPr>
                        <a:t>забота о каждом члене семьи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315" marR="53315" marT="0" marB="0"/>
                </a:tc>
                <a:extLst>
                  <a:ext uri="{0D108BD9-81ED-4DB2-BD59-A6C34878D82A}">
                    <a16:rowId xmlns:a16="http://schemas.microsoft.com/office/drawing/2014/main" val="3148488443"/>
                  </a:ext>
                </a:extLst>
              </a:tr>
            </a:tbl>
          </a:graphicData>
        </a:graphic>
      </p:graphicFrame>
      <p:sp>
        <p:nvSpPr>
          <p:cNvPr id="5" name="Rectangle 1">
            <a:extLst>
              <a:ext uri="{FF2B5EF4-FFF2-40B4-BE49-F238E27FC236}">
                <a16:creationId xmlns:a16="http://schemas.microsoft.com/office/drawing/2014/main" id="{DE2FFF01-46EF-49CB-B51A-33FA5E1B385B}"/>
              </a:ext>
            </a:extLst>
          </p:cNvPr>
          <p:cNvSpPr>
            <a:spLocks noChangeArrowheads="1"/>
          </p:cNvSpPr>
          <p:nvPr/>
        </p:nvSpPr>
        <p:spPr bwMode="auto">
          <a:xfrm>
            <a:off x="-6224057" y="0"/>
            <a:ext cx="253745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31038972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5F990F3-529A-4225-B53F-8872CC671A7E}"/>
              </a:ext>
            </a:extLst>
          </p:cNvPr>
          <p:cNvSpPr>
            <a:spLocks noGrp="1"/>
          </p:cNvSpPr>
          <p:nvPr>
            <p:ph type="title"/>
          </p:nvPr>
        </p:nvSpPr>
        <p:spPr/>
        <p:txBody>
          <a:bodyPr>
            <a:noAutofit/>
          </a:bodyPr>
          <a:lstStyle/>
          <a:p>
            <a:r>
              <a:rPr lang="ru-RU" sz="2000" dirty="0"/>
              <a:t>Жизнь в семье невозможна без общения в ней, общения между мужем и женой,</a:t>
            </a:r>
            <a:br>
              <a:rPr lang="ru-RU" sz="2000" dirty="0"/>
            </a:br>
            <a:r>
              <a:rPr lang="ru-RU" sz="2000" dirty="0"/>
              <a:t>между родителями и детьми в процессе повседневных отношений. Общение в семье</a:t>
            </a:r>
            <a:br>
              <a:rPr lang="ru-RU" sz="2000" dirty="0"/>
            </a:br>
            <a:r>
              <a:rPr lang="ru-RU" sz="2000" dirty="0"/>
              <a:t>представляет собой отношение членов семьи друг к другу и их взаимодействие, обмен</a:t>
            </a:r>
            <a:br>
              <a:rPr lang="ru-RU" sz="2000" dirty="0"/>
            </a:br>
            <a:r>
              <a:rPr lang="ru-RU" sz="2000" dirty="0"/>
              <a:t>информацией между ними, их духовный контакт. </a:t>
            </a:r>
          </a:p>
        </p:txBody>
      </p:sp>
      <p:sp>
        <p:nvSpPr>
          <p:cNvPr id="3" name="Объект 2">
            <a:extLst>
              <a:ext uri="{FF2B5EF4-FFF2-40B4-BE49-F238E27FC236}">
                <a16:creationId xmlns:a16="http://schemas.microsoft.com/office/drawing/2014/main" id="{00BFAD73-34A9-48E4-B3DD-0EE049E3895E}"/>
              </a:ext>
            </a:extLst>
          </p:cNvPr>
          <p:cNvSpPr>
            <a:spLocks noGrp="1"/>
          </p:cNvSpPr>
          <p:nvPr>
            <p:ph idx="1"/>
          </p:nvPr>
        </p:nvSpPr>
        <p:spPr>
          <a:xfrm>
            <a:off x="1295401" y="2556931"/>
            <a:ext cx="9601196" cy="3709397"/>
          </a:xfrm>
        </p:spPr>
        <p:txBody>
          <a:bodyPr>
            <a:normAutofit fontScale="47500" lnSpcReduction="20000"/>
          </a:bodyPr>
          <a:lstStyle/>
          <a:p>
            <a:pPr marL="0" indent="0" algn="ctr">
              <a:buNone/>
            </a:pPr>
            <a:r>
              <a:rPr lang="ru-RU" sz="3800" dirty="0"/>
              <a:t> </a:t>
            </a:r>
            <a:r>
              <a:rPr lang="ru-RU" sz="3800" b="1" dirty="0"/>
              <a:t>15 правил семейного общения</a:t>
            </a:r>
          </a:p>
          <a:p>
            <a:pPr marL="0" indent="0">
              <a:buNone/>
            </a:pPr>
            <a:r>
              <a:rPr lang="ru-RU" sz="3800" dirty="0"/>
              <a:t>1. Уважайте каждого члена семьи. Уважать – значит считаться с мнением, привычками,</a:t>
            </a:r>
          </a:p>
          <a:p>
            <a:pPr marL="0" indent="0">
              <a:buNone/>
            </a:pPr>
            <a:r>
              <a:rPr lang="ru-RU" sz="3800" dirty="0"/>
              <a:t>интересами, вкусом. Но уважение к себе нужно постоянно поддерживать и самому</a:t>
            </a:r>
          </a:p>
          <a:p>
            <a:pPr marL="0" indent="0">
              <a:buNone/>
            </a:pPr>
            <a:r>
              <a:rPr lang="ru-RU" sz="3800" dirty="0"/>
              <a:t>придерживаться этого правила. В семье не будут уважать человека, который сам никого</a:t>
            </a:r>
          </a:p>
          <a:p>
            <a:pPr marL="0" indent="0">
              <a:buNone/>
            </a:pPr>
            <a:r>
              <a:rPr lang="ru-RU" sz="3800" dirty="0"/>
              <a:t>не уважает.</a:t>
            </a:r>
          </a:p>
          <a:p>
            <a:pPr marL="0" indent="0">
              <a:buNone/>
            </a:pPr>
            <a:r>
              <a:rPr lang="ru-RU" sz="3800" dirty="0"/>
              <a:t>2. Научитесь не только разговаривать друг с другом, а слушать и слышать.</a:t>
            </a:r>
          </a:p>
          <a:p>
            <a:pPr marL="0" indent="0">
              <a:buNone/>
            </a:pPr>
            <a:r>
              <a:rPr lang="ru-RU" sz="3800" dirty="0"/>
              <a:t>3. Научитесь уступать друг другу, то есть считаться с потребностями другого человека.</a:t>
            </a:r>
          </a:p>
          <a:p>
            <a:pPr marL="0" indent="0">
              <a:buNone/>
            </a:pPr>
            <a:r>
              <a:rPr lang="ru-RU" sz="3800" dirty="0"/>
              <a:t>Проявите здравый смысл, не раздувайте конфликт.</a:t>
            </a:r>
          </a:p>
          <a:p>
            <a:pPr marL="0" indent="0">
              <a:buNone/>
            </a:pPr>
            <a:r>
              <a:rPr lang="ru-RU" sz="3800" dirty="0"/>
              <a:t>4. Будьте тактичны, не упрекайте другого в неудачах, даже если он не воспользовался вашим</a:t>
            </a:r>
          </a:p>
          <a:p>
            <a:pPr marL="0" indent="0">
              <a:buNone/>
            </a:pPr>
            <a:r>
              <a:rPr lang="ru-RU" sz="3800" dirty="0"/>
              <a:t>советом. Лучше еще раз подскажите, что делать в трудной ситуации.</a:t>
            </a:r>
          </a:p>
          <a:p>
            <a:pPr marL="0" indent="0" algn="ctr">
              <a:buNone/>
            </a:pPr>
            <a:endParaRPr lang="ru-RU" sz="2000" dirty="0"/>
          </a:p>
        </p:txBody>
      </p:sp>
    </p:spTree>
    <p:extLst>
      <p:ext uri="{BB962C8B-B14F-4D97-AF65-F5344CB8AC3E}">
        <p14:creationId xmlns:p14="http://schemas.microsoft.com/office/powerpoint/2010/main" val="18151022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C8B198-9819-4084-BC8A-DB8922C52E05}"/>
              </a:ext>
            </a:extLst>
          </p:cNvPr>
          <p:cNvSpPr>
            <a:spLocks noGrp="1"/>
          </p:cNvSpPr>
          <p:nvPr>
            <p:ph type="title"/>
          </p:nvPr>
        </p:nvSpPr>
        <p:spPr>
          <a:xfrm>
            <a:off x="1295402" y="982132"/>
            <a:ext cx="9601196" cy="676339"/>
          </a:xfrm>
        </p:spPr>
        <p:txBody>
          <a:bodyPr>
            <a:normAutofit fontScale="90000"/>
          </a:bodyPr>
          <a:lstStyle/>
          <a:p>
            <a:r>
              <a:rPr lang="ru-RU" sz="2400" dirty="0"/>
              <a:t> </a:t>
            </a:r>
            <a:r>
              <a:rPr lang="ru-RU" sz="2400" b="1" dirty="0"/>
              <a:t>15 правил семейного общения</a:t>
            </a:r>
            <a:br>
              <a:rPr lang="ru-RU" sz="2400" dirty="0"/>
            </a:br>
            <a:endParaRPr lang="ru-RU" sz="2400" dirty="0"/>
          </a:p>
        </p:txBody>
      </p:sp>
      <p:sp>
        <p:nvSpPr>
          <p:cNvPr id="3" name="Объект 2">
            <a:extLst>
              <a:ext uri="{FF2B5EF4-FFF2-40B4-BE49-F238E27FC236}">
                <a16:creationId xmlns:a16="http://schemas.microsoft.com/office/drawing/2014/main" id="{926A4BF7-E8C6-440A-8F53-49359B0A7C17}"/>
              </a:ext>
            </a:extLst>
          </p:cNvPr>
          <p:cNvSpPr>
            <a:spLocks noGrp="1"/>
          </p:cNvSpPr>
          <p:nvPr>
            <p:ph idx="1"/>
          </p:nvPr>
        </p:nvSpPr>
        <p:spPr>
          <a:xfrm>
            <a:off x="1295401" y="1416424"/>
            <a:ext cx="9601196" cy="4459444"/>
          </a:xfrm>
        </p:spPr>
        <p:txBody>
          <a:bodyPr>
            <a:normAutofit fontScale="92500" lnSpcReduction="10000"/>
          </a:bodyPr>
          <a:lstStyle/>
          <a:p>
            <a:r>
              <a:rPr lang="ru-RU" dirty="0"/>
              <a:t>5. Не оскорбляйте друг друга, не используйте бранных слов, даже если вы взбешены поступком. </a:t>
            </a:r>
          </a:p>
          <a:p>
            <a:pPr marL="0" indent="0">
              <a:buNone/>
            </a:pPr>
            <a:r>
              <a:rPr lang="ru-RU" dirty="0"/>
              <a:t>Успокойтесь, дайте себе время «остыть». Постарайтесь поговорить спокойно, иначе вы просто оттолкнете человека, и конфликт затянется.</a:t>
            </a:r>
          </a:p>
          <a:p>
            <a:r>
              <a:rPr lang="ru-RU" dirty="0"/>
              <a:t>6. Муж и жена разбираются в своих проблемах сами без привлечения третьих лиц и без участия (и даже присутствия) ребенка.</a:t>
            </a:r>
          </a:p>
          <a:p>
            <a:r>
              <a:rPr lang="ru-RU" dirty="0"/>
              <a:t>7. Не жалуйтесь друг на друга НИКОМУ.</a:t>
            </a:r>
          </a:p>
          <a:p>
            <a:r>
              <a:rPr lang="ru-RU" dirty="0"/>
              <a:t>8. Не обижайтесь по пустякам.</a:t>
            </a:r>
          </a:p>
          <a:p>
            <a:r>
              <a:rPr lang="ru-RU" dirty="0"/>
              <a:t>9. Не приглашайте гостей в дом, не обсудив это со всеми членами семьи.</a:t>
            </a:r>
          </a:p>
          <a:p>
            <a:r>
              <a:rPr lang="ru-RU" dirty="0"/>
              <a:t>10. Выработайте единые правила воспитания детей: одинаковые требования, </a:t>
            </a:r>
            <a:r>
              <a:rPr lang="ru-RU" dirty="0" err="1"/>
              <a:t>системапоощрений</a:t>
            </a:r>
            <a:r>
              <a:rPr lang="ru-RU" dirty="0"/>
              <a:t> и наказаний.</a:t>
            </a:r>
          </a:p>
        </p:txBody>
      </p:sp>
    </p:spTree>
    <p:extLst>
      <p:ext uri="{BB962C8B-B14F-4D97-AF65-F5344CB8AC3E}">
        <p14:creationId xmlns:p14="http://schemas.microsoft.com/office/powerpoint/2010/main" val="33185393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51201C0-3B31-4D2E-A9BC-7E2093C1D167}"/>
              </a:ext>
            </a:extLst>
          </p:cNvPr>
          <p:cNvSpPr>
            <a:spLocks noGrp="1"/>
          </p:cNvSpPr>
          <p:nvPr>
            <p:ph type="title"/>
          </p:nvPr>
        </p:nvSpPr>
        <p:spPr>
          <a:xfrm>
            <a:off x="1295402" y="982133"/>
            <a:ext cx="9601196" cy="819774"/>
          </a:xfrm>
        </p:spPr>
        <p:txBody>
          <a:bodyPr>
            <a:normAutofit/>
          </a:bodyPr>
          <a:lstStyle/>
          <a:p>
            <a:r>
              <a:rPr lang="ru-RU" sz="2000" dirty="0"/>
              <a:t>15 правил семейного общения</a:t>
            </a:r>
          </a:p>
        </p:txBody>
      </p:sp>
      <p:sp>
        <p:nvSpPr>
          <p:cNvPr id="3" name="Объект 2">
            <a:extLst>
              <a:ext uri="{FF2B5EF4-FFF2-40B4-BE49-F238E27FC236}">
                <a16:creationId xmlns:a16="http://schemas.microsoft.com/office/drawing/2014/main" id="{3D94AA4D-6CEE-4E7D-8DAA-E981DD61E2EC}"/>
              </a:ext>
            </a:extLst>
          </p:cNvPr>
          <p:cNvSpPr>
            <a:spLocks noGrp="1"/>
          </p:cNvSpPr>
          <p:nvPr>
            <p:ph idx="1"/>
          </p:nvPr>
        </p:nvSpPr>
        <p:spPr>
          <a:xfrm>
            <a:off x="1295401" y="1721224"/>
            <a:ext cx="9601196" cy="4154644"/>
          </a:xfrm>
        </p:spPr>
        <p:txBody>
          <a:bodyPr>
            <a:normAutofit fontScale="92500" lnSpcReduction="20000"/>
          </a:bodyPr>
          <a:lstStyle/>
          <a:p>
            <a:r>
              <a:rPr lang="ru-RU" dirty="0"/>
              <a:t>11. Не читайте личные письма и дневники других членов семьи. Входя в комнату (даже к ребенку), нужно постучать.</a:t>
            </a:r>
          </a:p>
          <a:p>
            <a:r>
              <a:rPr lang="ru-RU" dirty="0"/>
              <a:t>12. Не обсуждайте в присутствии детей родственников, а детей при других людях.</a:t>
            </a:r>
          </a:p>
          <a:p>
            <a:r>
              <a:rPr lang="ru-RU" dirty="0"/>
              <a:t>13. Дома вы не на работе, не переносите стереотипы общения домой. Дома все равны, даже если кто-то зарабатывает больше.</a:t>
            </a:r>
          </a:p>
          <a:p>
            <a:r>
              <a:rPr lang="ru-RU" dirty="0"/>
              <a:t>14. Никогда не молчите долго (после ссоры). Это способствует разобщению. А зачем </a:t>
            </a:r>
            <a:r>
              <a:rPr lang="ru-RU"/>
              <a:t>вам в семье </a:t>
            </a:r>
            <a:r>
              <a:rPr lang="ru-RU" dirty="0"/>
              <a:t>разобщение?</a:t>
            </a:r>
          </a:p>
          <a:p>
            <a:r>
              <a:rPr lang="ru-RU" dirty="0"/>
              <a:t>15. Заботьтесь друг о друге, пусть другие чувствуют, что вы их любите.</a:t>
            </a:r>
          </a:p>
          <a:p>
            <a:pPr marL="0" indent="0">
              <a:buNone/>
            </a:pPr>
            <a:r>
              <a:rPr lang="ru-RU" dirty="0"/>
              <a:t>Такт, умение находить общий язык и взаимная вежливость — вот основа для</a:t>
            </a:r>
          </a:p>
          <a:p>
            <a:pPr marL="0" indent="0">
              <a:buNone/>
            </a:pPr>
            <a:r>
              <a:rPr lang="ru-RU" dirty="0"/>
              <a:t>полноценного общения в семье.</a:t>
            </a:r>
          </a:p>
        </p:txBody>
      </p:sp>
    </p:spTree>
    <p:extLst>
      <p:ext uri="{BB962C8B-B14F-4D97-AF65-F5344CB8AC3E}">
        <p14:creationId xmlns:p14="http://schemas.microsoft.com/office/powerpoint/2010/main" val="4029519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2A8BAA-E492-4F85-A1D5-DE3C14D0A914}"/>
              </a:ext>
            </a:extLst>
          </p:cNvPr>
          <p:cNvSpPr>
            <a:spLocks noGrp="1"/>
          </p:cNvSpPr>
          <p:nvPr>
            <p:ph type="title"/>
          </p:nvPr>
        </p:nvSpPr>
        <p:spPr>
          <a:xfrm>
            <a:off x="806824" y="932330"/>
            <a:ext cx="10542494" cy="1550894"/>
          </a:xfrm>
        </p:spPr>
        <p:txBody>
          <a:bodyPr>
            <a:normAutofit fontScale="90000"/>
          </a:bodyPr>
          <a:lstStyle/>
          <a:p>
            <a:pPr algn="l">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Наша повседневная жизнь полна различных событий, одни вызываю у нас радость, другие</a:t>
            </a:r>
            <a:br>
              <a:rPr lang="ru-RU" sz="2000" dirty="0">
                <a:effectLst/>
                <a:latin typeface="Calibri" panose="020F0502020204030204" pitchFamily="34" charset="0"/>
                <a:ea typeface="Calibri" panose="020F0502020204030204" pitchFamily="34" charset="0"/>
                <a:cs typeface="Times New Roman" panose="02020603050405020304" pitchFamily="18" charset="0"/>
              </a:rPr>
            </a:br>
            <a:r>
              <a:rPr lang="ru-RU" sz="2000" dirty="0">
                <a:effectLst/>
                <a:latin typeface="Calibri" panose="020F0502020204030204" pitchFamily="34" charset="0"/>
                <a:ea typeface="Calibri" panose="020F0502020204030204" pitchFamily="34" charset="0"/>
                <a:cs typeface="Times New Roman" panose="02020603050405020304" pitchFamily="18" charset="0"/>
              </a:rPr>
              <a:t>переживания, волнения, третьи заставляют задуматься, некоторые из них выбивают нас из колеи, заводят в тупик.</a:t>
            </a:r>
            <a:br>
              <a:rPr lang="ru-RU" sz="2000" dirty="0">
                <a:effectLst/>
                <a:latin typeface="Calibri" panose="020F0502020204030204" pitchFamily="34" charset="0"/>
                <a:ea typeface="Calibri" panose="020F0502020204030204" pitchFamily="34" charset="0"/>
                <a:cs typeface="Times New Roman" panose="02020603050405020304" pitchFamily="18" charset="0"/>
              </a:rPr>
            </a:br>
            <a:r>
              <a:rPr lang="ru-RU" sz="2000" dirty="0">
                <a:effectLst/>
                <a:latin typeface="Calibri" panose="020F0502020204030204" pitchFamily="34" charset="0"/>
                <a:ea typeface="Calibri" panose="020F0502020204030204" pitchFamily="34" charset="0"/>
                <a:cs typeface="Times New Roman" panose="02020603050405020304" pitchFamily="18" charset="0"/>
              </a:rPr>
              <a:t>Психическими стрессами могут быть как сильные отрицательные, так и положительные</a:t>
            </a:r>
            <a:br>
              <a:rPr lang="ru-RU" sz="2000" dirty="0">
                <a:effectLst/>
                <a:latin typeface="Calibri" panose="020F0502020204030204" pitchFamily="34" charset="0"/>
                <a:ea typeface="Calibri" panose="020F0502020204030204" pitchFamily="34" charset="0"/>
                <a:cs typeface="Times New Roman" panose="02020603050405020304" pitchFamily="18" charset="0"/>
              </a:rPr>
            </a:br>
            <a:r>
              <a:rPr lang="ru-RU" sz="2000" dirty="0">
                <a:effectLst/>
                <a:latin typeface="Calibri" panose="020F0502020204030204" pitchFamily="34" charset="0"/>
                <a:ea typeface="Calibri" panose="020F0502020204030204" pitchFamily="34" charset="0"/>
                <a:cs typeface="Times New Roman" panose="02020603050405020304" pitchFamily="18" charset="0"/>
              </a:rPr>
              <a:t>эмоции.</a:t>
            </a:r>
            <a:br>
              <a:rPr lang="ru-RU" sz="2000" dirty="0">
                <a:effectLst/>
                <a:latin typeface="Calibri" panose="020F0502020204030204" pitchFamily="34" charset="0"/>
                <a:ea typeface="Calibri" panose="020F0502020204030204" pitchFamily="34" charset="0"/>
                <a:cs typeface="Times New Roman" panose="02020603050405020304" pitchFamily="18" charset="0"/>
              </a:rPr>
            </a:br>
            <a:endParaRPr lang="ru-RU" sz="2000" dirty="0"/>
          </a:p>
        </p:txBody>
      </p:sp>
      <p:sp>
        <p:nvSpPr>
          <p:cNvPr id="3" name="Текст 2">
            <a:extLst>
              <a:ext uri="{FF2B5EF4-FFF2-40B4-BE49-F238E27FC236}">
                <a16:creationId xmlns:a16="http://schemas.microsoft.com/office/drawing/2014/main" id="{996FF0BD-CCC4-42EC-87EB-EF7A9BEE04CE}"/>
              </a:ext>
            </a:extLst>
          </p:cNvPr>
          <p:cNvSpPr>
            <a:spLocks noGrp="1"/>
          </p:cNvSpPr>
          <p:nvPr>
            <p:ph type="body" idx="1"/>
          </p:nvPr>
        </p:nvSpPr>
        <p:spPr>
          <a:xfrm>
            <a:off x="806824" y="2483224"/>
            <a:ext cx="10605247" cy="3594847"/>
          </a:xfrm>
        </p:spPr>
        <p:txBody>
          <a:bodyPr>
            <a:normAutofit lnSpcReduction="10000"/>
          </a:bodyPr>
          <a:lstStyle/>
          <a:p>
            <a:pPr algn="just">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В зависимости от результата в психологии различают следующие виды стресса:</a:t>
            </a:r>
          </a:p>
          <a:p>
            <a:pPr algn="just">
              <a:lnSpc>
                <a:spcPct val="107000"/>
              </a:lnSpc>
              <a:spcAft>
                <a:spcPts val="800"/>
              </a:spcAft>
            </a:pPr>
            <a:r>
              <a:rPr lang="ru-RU" sz="1800" dirty="0" err="1">
                <a:effectLst/>
                <a:latin typeface="Calibri" panose="020F0502020204030204" pitchFamily="34" charset="0"/>
                <a:ea typeface="Calibri" panose="020F0502020204030204" pitchFamily="34" charset="0"/>
                <a:cs typeface="Times New Roman" panose="02020603050405020304" pitchFamily="18" charset="0"/>
              </a:rPr>
              <a:t>Эустрессы</a:t>
            </a:r>
            <a:r>
              <a:rPr lang="ru-RU" sz="1800" dirty="0">
                <a:effectLst/>
                <a:latin typeface="Calibri" panose="020F0502020204030204" pitchFamily="34" charset="0"/>
                <a:ea typeface="Calibri" panose="020F0502020204030204" pitchFamily="34" charset="0"/>
                <a:cs typeface="Times New Roman" panose="02020603050405020304" pitchFamily="18" charset="0"/>
              </a:rPr>
              <a:t> («полезные» стрессы). Для успешного существования каждому из нас</a:t>
            </a:r>
          </a:p>
          <a:p>
            <a:pPr algn="just">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необходима некоторая доза стресса.</a:t>
            </a:r>
          </a:p>
          <a:p>
            <a:pPr algn="just">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 Именно она является движущей силой нашего развития. </a:t>
            </a:r>
          </a:p>
          <a:p>
            <a:pPr algn="just">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Это состояние можно назвать «реакцией пробуждения». Оно сродни пробуждению ото сна. Чтобы</a:t>
            </a:r>
          </a:p>
          <a:p>
            <a:pPr algn="just">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утром пойти в школу, на тренировку необходимо встать с кровати и проснуться.</a:t>
            </a:r>
          </a:p>
          <a:p>
            <a:pPr algn="just">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 Для достижения рабочей активности нужен толчок, небольшая порция адреналина. </a:t>
            </a:r>
          </a:p>
          <a:p>
            <a:pPr algn="just">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Эту роль и выполняют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эустрессы</a:t>
            </a:r>
            <a:r>
              <a:rPr lang="ru-RU"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1789665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C5A1CF-CB85-4401-9C0B-11EB3233CE38}"/>
              </a:ext>
            </a:extLst>
          </p:cNvPr>
          <p:cNvSpPr>
            <a:spLocks noGrp="1"/>
          </p:cNvSpPr>
          <p:nvPr>
            <p:ph type="title"/>
          </p:nvPr>
        </p:nvSpPr>
        <p:spPr>
          <a:xfrm>
            <a:off x="905434" y="887506"/>
            <a:ext cx="10748683" cy="2687614"/>
          </a:xfrm>
        </p:spPr>
        <p:txBody>
          <a:bodyPr>
            <a:normAutofit/>
          </a:bodyPr>
          <a:lstStyle/>
          <a:p>
            <a:pPr algn="l">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Дистрессы (вредные стрессы), возникающие при критическом напряжении, волнении,</a:t>
            </a:r>
            <a:br>
              <a:rPr lang="ru-RU" sz="2000" dirty="0">
                <a:effectLst/>
                <a:latin typeface="Calibri" panose="020F0502020204030204" pitchFamily="34" charset="0"/>
                <a:ea typeface="Calibri" panose="020F0502020204030204" pitchFamily="34" charset="0"/>
                <a:cs typeface="Times New Roman" panose="02020603050405020304" pitchFamily="18" charset="0"/>
              </a:rPr>
            </a:br>
            <a:r>
              <a:rPr lang="ru-RU" sz="2000" dirty="0">
                <a:effectLst/>
                <a:latin typeface="Calibri" panose="020F0502020204030204" pitchFamily="34" charset="0"/>
                <a:ea typeface="Calibri" panose="020F0502020204030204" pitchFamily="34" charset="0"/>
                <a:cs typeface="Times New Roman" panose="02020603050405020304" pitchFamily="18" charset="0"/>
              </a:rPr>
              <a:t>раздражении. Именно это состояние и отвечает всем представлениям о стрессе.</a:t>
            </a:r>
            <a:br>
              <a:rPr lang="ru-RU" sz="2000" dirty="0">
                <a:effectLst/>
                <a:latin typeface="Calibri" panose="020F0502020204030204" pitchFamily="34" charset="0"/>
                <a:ea typeface="Calibri" panose="020F0502020204030204" pitchFamily="34" charset="0"/>
                <a:cs typeface="Times New Roman" panose="02020603050405020304" pitchFamily="18" charset="0"/>
              </a:rPr>
            </a:br>
            <a:br>
              <a:rPr lang="ru-RU" sz="2000" dirty="0">
                <a:effectLst/>
                <a:latin typeface="Calibri" panose="020F0502020204030204" pitchFamily="34" charset="0"/>
                <a:ea typeface="Calibri" panose="020F0502020204030204" pitchFamily="34" charset="0"/>
                <a:cs typeface="Times New Roman" panose="02020603050405020304" pitchFamily="18" charset="0"/>
              </a:rPr>
            </a:br>
            <a:r>
              <a:rPr lang="ru-RU" sz="2000" dirty="0">
                <a:effectLst/>
                <a:latin typeface="Calibri" panose="020F0502020204030204" pitchFamily="34" charset="0"/>
                <a:ea typeface="Calibri" panose="020F0502020204030204" pitchFamily="34" charset="0"/>
                <a:cs typeface="Times New Roman" panose="02020603050405020304" pitchFamily="18" charset="0"/>
              </a:rPr>
              <a:t>Думаю, что каждый из нас испытывал на себе пагубное влияние </a:t>
            </a:r>
            <a:r>
              <a:rPr lang="ru-RU" sz="2000" dirty="0" err="1">
                <a:effectLst/>
                <a:latin typeface="Calibri" panose="020F0502020204030204" pitchFamily="34" charset="0"/>
                <a:ea typeface="Calibri" panose="020F0502020204030204" pitchFamily="34" charset="0"/>
                <a:cs typeface="Times New Roman" panose="02020603050405020304" pitchFamily="18" charset="0"/>
              </a:rPr>
              <a:t>дистересса</a:t>
            </a:r>
            <a:r>
              <a:rPr lang="ru-RU" sz="2000" dirty="0">
                <a:effectLst/>
                <a:latin typeface="Calibri" panose="020F0502020204030204" pitchFamily="34" charset="0"/>
                <a:ea typeface="Calibri" panose="020F0502020204030204" pitchFamily="34" charset="0"/>
                <a:cs typeface="Times New Roman" panose="02020603050405020304" pitchFamily="18" charset="0"/>
              </a:rPr>
              <a:t>, кому-то из</a:t>
            </a:r>
            <a:br>
              <a:rPr lang="ru-RU" sz="2000" dirty="0">
                <a:effectLst/>
                <a:latin typeface="Calibri" panose="020F0502020204030204" pitchFamily="34" charset="0"/>
                <a:ea typeface="Calibri" panose="020F0502020204030204" pitchFamily="34" charset="0"/>
                <a:cs typeface="Times New Roman" panose="02020603050405020304" pitchFamily="18" charset="0"/>
              </a:rPr>
            </a:br>
            <a:r>
              <a:rPr lang="ru-RU" sz="2000" dirty="0">
                <a:effectLst/>
                <a:latin typeface="Calibri" panose="020F0502020204030204" pitchFamily="34" charset="0"/>
                <a:ea typeface="Calibri" panose="020F0502020204030204" pitchFamily="34" charset="0"/>
                <a:cs typeface="Times New Roman" panose="02020603050405020304" pitchFamily="18" charset="0"/>
              </a:rPr>
              <a:t>нас удалось с достоинством выйти из </a:t>
            </a:r>
            <a:r>
              <a:rPr lang="ru-RU" sz="2000" dirty="0" err="1">
                <a:effectLst/>
                <a:latin typeface="Calibri" panose="020F0502020204030204" pitchFamily="34" charset="0"/>
                <a:ea typeface="Calibri" panose="020F0502020204030204" pitchFamily="34" charset="0"/>
                <a:cs typeface="Times New Roman" panose="02020603050405020304" pitchFamily="18" charset="0"/>
              </a:rPr>
              <a:t>стрессогенной</a:t>
            </a:r>
            <a:r>
              <a:rPr lang="ru-RU" sz="2000" dirty="0">
                <a:effectLst/>
                <a:latin typeface="Calibri" panose="020F0502020204030204" pitchFamily="34" charset="0"/>
                <a:ea typeface="Calibri" panose="020F0502020204030204" pitchFamily="34" charset="0"/>
                <a:cs typeface="Times New Roman" panose="02020603050405020304" pitchFamily="18" charset="0"/>
              </a:rPr>
              <a:t> ситуации, а у кого-то возможно и сейчас есть ситуации, выход из которых найти затрудняются.</a:t>
            </a:r>
            <a:r>
              <a:rPr lang="ru-RU" sz="2000" dirty="0">
                <a:effectLst/>
              </a:rPr>
              <a:t> </a:t>
            </a:r>
            <a:r>
              <a:rPr lang="ru-RU" sz="2000" dirty="0">
                <a:effectLst/>
                <a:latin typeface="Calibri" panose="020F0502020204030204" pitchFamily="34" charset="0"/>
                <a:ea typeface="Calibri" panose="020F0502020204030204" pitchFamily="34" charset="0"/>
                <a:cs typeface="Times New Roman" panose="02020603050405020304" pitchFamily="18" charset="0"/>
              </a:rPr>
              <a:t> </a:t>
            </a:r>
            <a:br>
              <a:rPr lang="ru-RU" sz="2000" dirty="0">
                <a:effectLst/>
                <a:latin typeface="Calibri" panose="020F0502020204030204" pitchFamily="34" charset="0"/>
                <a:ea typeface="Calibri" panose="020F0502020204030204" pitchFamily="34" charset="0"/>
                <a:cs typeface="Times New Roman" panose="02020603050405020304" pitchFamily="18" charset="0"/>
              </a:rPr>
            </a:br>
            <a:endParaRPr lang="ru-RU" sz="2000" dirty="0"/>
          </a:p>
        </p:txBody>
      </p:sp>
      <p:sp>
        <p:nvSpPr>
          <p:cNvPr id="3" name="Текст 2">
            <a:extLst>
              <a:ext uri="{FF2B5EF4-FFF2-40B4-BE49-F238E27FC236}">
                <a16:creationId xmlns:a16="http://schemas.microsoft.com/office/drawing/2014/main" id="{5AA92E8D-31D8-49B6-B442-78BB901B2E29}"/>
              </a:ext>
            </a:extLst>
          </p:cNvPr>
          <p:cNvSpPr>
            <a:spLocks noGrp="1"/>
          </p:cNvSpPr>
          <p:nvPr>
            <p:ph type="body" idx="1"/>
          </p:nvPr>
        </p:nvSpPr>
        <p:spPr>
          <a:xfrm>
            <a:off x="905434" y="3846051"/>
            <a:ext cx="10748683" cy="2366490"/>
          </a:xfrm>
        </p:spPr>
        <p:txBody>
          <a:bodyPr/>
          <a:lstStyle/>
          <a:p>
            <a:endParaRPr lang="ru-RU" dirty="0"/>
          </a:p>
        </p:txBody>
      </p:sp>
    </p:spTree>
    <p:extLst>
      <p:ext uri="{BB962C8B-B14F-4D97-AF65-F5344CB8AC3E}">
        <p14:creationId xmlns:p14="http://schemas.microsoft.com/office/powerpoint/2010/main" val="345115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B461F16-E240-485C-B3C1-FCDDABFAD444}"/>
              </a:ext>
            </a:extLst>
          </p:cNvPr>
          <p:cNvSpPr>
            <a:spLocks noGrp="1"/>
          </p:cNvSpPr>
          <p:nvPr>
            <p:ph type="title"/>
          </p:nvPr>
        </p:nvSpPr>
        <p:spPr>
          <a:xfrm>
            <a:off x="1295401" y="982133"/>
            <a:ext cx="9601196" cy="1138768"/>
          </a:xfrm>
        </p:spPr>
        <p:txBody>
          <a:bodyPr>
            <a:noAutofit/>
          </a:bodyPr>
          <a:lstStyle/>
          <a:p>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Каждый из нас сталкивается со стрессом довольно часто. У каждого из нас есть свое понимание того, что такое стресс.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Сейчас мы с вами материализуем свой стресс, придадим ему конкретную художественную форму.</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t>
            </a:r>
            <a:br>
              <a:rPr lang="ru-RU" sz="2400" dirty="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78E83C2E-7226-4D80-B39F-FA8CC0858EF5}"/>
              </a:ext>
            </a:extLst>
          </p:cNvPr>
          <p:cNvSpPr>
            <a:spLocks noGrp="1"/>
          </p:cNvSpPr>
          <p:nvPr>
            <p:ph idx="1"/>
          </p:nvPr>
        </p:nvSpPr>
        <p:spPr>
          <a:xfrm>
            <a:off x="1295401" y="2565399"/>
            <a:ext cx="9601196" cy="3318936"/>
          </a:xfrm>
        </p:spPr>
        <p:txBody>
          <a:bodyPr>
            <a:normAutofit fontScale="92500"/>
          </a:bodyPr>
          <a:lstStyle/>
          <a:p>
            <a:pPr>
              <a:lnSpc>
                <a:spcPct val="107000"/>
              </a:lnSpc>
              <a:spcAft>
                <a:spcPts val="800"/>
              </a:spcAft>
            </a:pPr>
            <a:r>
              <a:rPr lang="ru-RU" sz="2400" dirty="0">
                <a:effectLst/>
                <a:latin typeface="Calibri" panose="020F0502020204030204" pitchFamily="34" charset="0"/>
                <a:ea typeface="Calibri" panose="020F0502020204030204" pitchFamily="34" charset="0"/>
                <a:cs typeface="Times New Roman" panose="02020603050405020304" pitchFamily="18" charset="0"/>
              </a:rPr>
              <a:t>Участникам предлагается нарисовать рисунок «Я и стресс».</a:t>
            </a:r>
          </a:p>
          <a:p>
            <a:pPr>
              <a:lnSpc>
                <a:spcPct val="107000"/>
              </a:lnSpc>
              <a:spcAft>
                <a:spcPts val="800"/>
              </a:spcAft>
            </a:pPr>
            <a:r>
              <a:rPr lang="ru-RU" sz="2400" dirty="0">
                <a:effectLst/>
                <a:latin typeface="Calibri" panose="020F0502020204030204" pitchFamily="34" charset="0"/>
                <a:ea typeface="Calibri" panose="020F0502020204030204" pitchFamily="34" charset="0"/>
                <a:cs typeface="Times New Roman" panose="02020603050405020304" pitchFamily="18" charset="0"/>
              </a:rPr>
              <a:t> Он может  быть выполнен в любой форме: реалистической, абстрактной, символической, художественной. Обратить внимание участников на то, что</a:t>
            </a:r>
          </a:p>
          <a:p>
            <a:pPr marL="0" indent="0">
              <a:lnSpc>
                <a:spcPct val="107000"/>
              </a:lnSpc>
              <a:spcAft>
                <a:spcPts val="800"/>
              </a:spcAft>
              <a:buNone/>
            </a:pPr>
            <a:r>
              <a:rPr lang="ru-RU" sz="2400" dirty="0">
                <a:effectLst/>
                <a:latin typeface="Calibri" panose="020F0502020204030204" pitchFamily="34" charset="0"/>
                <a:ea typeface="Calibri" panose="020F0502020204030204" pitchFamily="34" charset="0"/>
                <a:cs typeface="Times New Roman" panose="02020603050405020304" pitchFamily="18" charset="0"/>
              </a:rPr>
              <a:t> большее значение имеет степень искренности, то есть желание изобразить</a:t>
            </a:r>
          </a:p>
          <a:p>
            <a:pPr marL="0" indent="0">
              <a:lnSpc>
                <a:spcPct val="107000"/>
              </a:lnSpc>
              <a:spcAft>
                <a:spcPts val="800"/>
              </a:spcAft>
              <a:buNone/>
            </a:pPr>
            <a:r>
              <a:rPr lang="ru-RU" sz="2400" dirty="0">
                <a:effectLst/>
                <a:latin typeface="Calibri" panose="020F0502020204030204" pitchFamily="34" charset="0"/>
                <a:ea typeface="Calibri" panose="020F0502020204030204" pitchFamily="34" charset="0"/>
                <a:cs typeface="Times New Roman" panose="02020603050405020304" pitchFamily="18" charset="0"/>
              </a:rPr>
              <a:t> свои мысли, чувства, образы, которые пришли в голову сразу после того,  как  была озвучена тема.</a:t>
            </a: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1267760"/>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0B307B-3F35-4184-B241-B5E7FACF2860}"/>
              </a:ext>
            </a:extLst>
          </p:cNvPr>
          <p:cNvSpPr>
            <a:spLocks noGrp="1"/>
          </p:cNvSpPr>
          <p:nvPr>
            <p:ph type="title"/>
          </p:nvPr>
        </p:nvSpPr>
        <p:spPr>
          <a:xfrm>
            <a:off x="1295402" y="1326776"/>
            <a:ext cx="9601196" cy="959223"/>
          </a:xfrm>
        </p:spPr>
        <p:txBody>
          <a:bodyPr>
            <a:noAutofit/>
          </a:bodyPr>
          <a:lstStyle/>
          <a:p>
            <a:pPr algn="l">
              <a:lnSpc>
                <a:spcPct val="107000"/>
              </a:lnSpc>
              <a:spcAft>
                <a:spcPts val="800"/>
              </a:spcAft>
            </a:pPr>
            <a:br>
              <a:rPr lang="ru-RU" sz="2000" dirty="0">
                <a:effectLst/>
                <a:latin typeface="Calibri" panose="020F0502020204030204" pitchFamily="34" charset="0"/>
                <a:ea typeface="Calibri" panose="020F0502020204030204" pitchFamily="34" charset="0"/>
                <a:cs typeface="Times New Roman" panose="02020603050405020304" pitchFamily="18" charset="0"/>
              </a:rPr>
            </a:br>
            <a:r>
              <a:rPr lang="ru-RU" sz="2000" dirty="0">
                <a:effectLst/>
                <a:latin typeface="Calibri" panose="020F0502020204030204" pitchFamily="34" charset="0"/>
                <a:ea typeface="Calibri" panose="020F0502020204030204" pitchFamily="34" charset="0"/>
                <a:cs typeface="Times New Roman" panose="02020603050405020304" pitchFamily="18" charset="0"/>
              </a:rPr>
              <a:t>1. Использован ли в вашем рисунке цвет?</a:t>
            </a:r>
            <a:br>
              <a:rPr lang="ru-RU" sz="2000" dirty="0">
                <a:effectLst/>
                <a:latin typeface="Calibri" panose="020F0502020204030204" pitchFamily="34" charset="0"/>
                <a:ea typeface="Calibri" panose="020F0502020204030204" pitchFamily="34" charset="0"/>
                <a:cs typeface="Times New Roman" panose="02020603050405020304" pitchFamily="18" charset="0"/>
              </a:rPr>
            </a:br>
            <a:r>
              <a:rPr lang="ru-RU" sz="2000" dirty="0">
                <a:effectLst/>
                <a:latin typeface="Calibri" panose="020F0502020204030204" pitchFamily="34" charset="0"/>
                <a:ea typeface="Calibri" panose="020F0502020204030204" pitchFamily="34" charset="0"/>
                <a:cs typeface="Times New Roman" panose="02020603050405020304" pitchFamily="18" charset="0"/>
              </a:rPr>
              <a:t> Посмотрите, какие цвета  (или какой цвет) преобладает в рисунке.</a:t>
            </a:r>
            <a:br>
              <a:rPr lang="ru-RU" sz="2000" dirty="0">
                <a:effectLst/>
                <a:latin typeface="Calibri" panose="020F0502020204030204" pitchFamily="34" charset="0"/>
                <a:ea typeface="Calibri" panose="020F0502020204030204" pitchFamily="34" charset="0"/>
                <a:cs typeface="Times New Roman" panose="02020603050405020304" pitchFamily="18" charset="0"/>
              </a:rPr>
            </a:br>
            <a:r>
              <a:rPr lang="ru-RU" sz="2000" dirty="0">
                <a:effectLst/>
                <a:latin typeface="Calibri" panose="020F0502020204030204" pitchFamily="34" charset="0"/>
                <a:ea typeface="Calibri" panose="020F0502020204030204" pitchFamily="34" charset="0"/>
                <a:cs typeface="Times New Roman" panose="02020603050405020304" pitchFamily="18" charset="0"/>
              </a:rPr>
              <a:t> Что для вас значит именно этот  цвет?</a:t>
            </a:r>
            <a:br>
              <a:rPr lang="ru-RU" sz="2000" dirty="0">
                <a:effectLst/>
                <a:latin typeface="Calibri" panose="020F0502020204030204" pitchFamily="34" charset="0"/>
                <a:ea typeface="Calibri" panose="020F0502020204030204" pitchFamily="34" charset="0"/>
                <a:cs typeface="Times New Roman" panose="02020603050405020304" pitchFamily="18" charset="0"/>
              </a:rPr>
            </a:br>
            <a:r>
              <a:rPr lang="ru-RU" sz="2000" dirty="0">
                <a:effectLst/>
                <a:latin typeface="Calibri" panose="020F0502020204030204" pitchFamily="34" charset="0"/>
                <a:ea typeface="Calibri" panose="020F0502020204030204" pitchFamily="34" charset="0"/>
                <a:cs typeface="Times New Roman" panose="02020603050405020304" pitchFamily="18" charset="0"/>
              </a:rPr>
              <a:t> </a:t>
            </a:r>
            <a:br>
              <a:rPr lang="ru-RU" sz="2000" dirty="0">
                <a:effectLst/>
                <a:latin typeface="Calibri" panose="020F0502020204030204" pitchFamily="34" charset="0"/>
                <a:ea typeface="Calibri" panose="020F0502020204030204" pitchFamily="34" charset="0"/>
                <a:cs typeface="Times New Roman" panose="02020603050405020304" pitchFamily="18" charset="0"/>
              </a:rPr>
            </a:br>
            <a:endParaRPr lang="ru-RU" sz="2000" dirty="0"/>
          </a:p>
        </p:txBody>
      </p:sp>
      <p:sp>
        <p:nvSpPr>
          <p:cNvPr id="3" name="Объект 2">
            <a:extLst>
              <a:ext uri="{FF2B5EF4-FFF2-40B4-BE49-F238E27FC236}">
                <a16:creationId xmlns:a16="http://schemas.microsoft.com/office/drawing/2014/main" id="{F93545B3-611F-4D22-99E0-538B9E8B19EF}"/>
              </a:ext>
            </a:extLst>
          </p:cNvPr>
          <p:cNvSpPr>
            <a:spLocks noGrp="1"/>
          </p:cNvSpPr>
          <p:nvPr>
            <p:ph sz="half" idx="1"/>
          </p:nvPr>
        </p:nvSpPr>
        <p:spPr/>
        <p:txBody>
          <a:bodyPr>
            <a:normAutofit/>
          </a:bodyPr>
          <a:lstStyle/>
          <a:p>
            <a:r>
              <a:rPr lang="ru-RU" dirty="0"/>
              <a:t>2. Где вы изобразили себя? Пометьте себя буквой «Я» на рисунке.</a:t>
            </a:r>
          </a:p>
          <a:p>
            <a:r>
              <a:rPr lang="ru-RU" dirty="0"/>
              <a:t>3. Как вы изобразили стресс? В виде живого существа, абстрактной  фигуры, конкретного человека?</a:t>
            </a:r>
          </a:p>
          <a:p>
            <a:endParaRPr lang="ru-RU" dirty="0"/>
          </a:p>
        </p:txBody>
      </p:sp>
      <p:sp>
        <p:nvSpPr>
          <p:cNvPr id="5" name="Объект 4">
            <a:extLst>
              <a:ext uri="{FF2B5EF4-FFF2-40B4-BE49-F238E27FC236}">
                <a16:creationId xmlns:a16="http://schemas.microsoft.com/office/drawing/2014/main" id="{9F0E916E-8318-4DC1-A808-90A640C4EE32}"/>
              </a:ext>
            </a:extLst>
          </p:cNvPr>
          <p:cNvSpPr>
            <a:spLocks noGrp="1"/>
          </p:cNvSpPr>
          <p:nvPr>
            <p:ph sz="half" idx="2"/>
          </p:nvPr>
        </p:nvSpPr>
        <p:spPr/>
        <p:txBody>
          <a:bodyPr>
            <a:normAutofit/>
          </a:bodyPr>
          <a:lstStyle/>
          <a:p>
            <a:r>
              <a:rPr lang="ru-RU" dirty="0"/>
              <a:t>4. Посмотрите, сколько места занимает на листе ваше изображение  и сколько — стресс. Почему?</a:t>
            </a:r>
          </a:p>
          <a:p>
            <a:r>
              <a:rPr lang="ru-RU" dirty="0"/>
              <a:t>5. При изображении себя и стресса использовали ли вы похожие  цвета? Какие?</a:t>
            </a:r>
          </a:p>
          <a:p>
            <a:endParaRPr lang="ru-RU" dirty="0"/>
          </a:p>
        </p:txBody>
      </p:sp>
    </p:spTree>
    <p:extLst>
      <p:ext uri="{BB962C8B-B14F-4D97-AF65-F5344CB8AC3E}">
        <p14:creationId xmlns:p14="http://schemas.microsoft.com/office/powerpoint/2010/main" val="24373158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29EC2D-AC4C-4222-BBB5-7F4F2FB80942}"/>
              </a:ext>
            </a:extLst>
          </p:cNvPr>
          <p:cNvSpPr>
            <a:spLocks noGrp="1"/>
          </p:cNvSpPr>
          <p:nvPr>
            <p:ph type="title"/>
          </p:nvPr>
        </p:nvSpPr>
        <p:spPr>
          <a:xfrm>
            <a:off x="1295402" y="735105"/>
            <a:ext cx="9601196" cy="45719"/>
          </a:xfrm>
        </p:spPr>
        <p:txBody>
          <a:bodyPr>
            <a:normAutofit fontScale="90000"/>
          </a:bodyPr>
          <a:lstStyle/>
          <a:p>
            <a:endParaRPr lang="ru-RU" dirty="0"/>
          </a:p>
        </p:txBody>
      </p:sp>
      <p:pic>
        <p:nvPicPr>
          <p:cNvPr id="5" name="Объект 4">
            <a:extLst>
              <a:ext uri="{FF2B5EF4-FFF2-40B4-BE49-F238E27FC236}">
                <a16:creationId xmlns:a16="http://schemas.microsoft.com/office/drawing/2014/main" id="{4D44243A-BD4C-4FCB-8C74-61C4C6D7E3C0}"/>
              </a:ext>
            </a:extLst>
          </p:cNvPr>
          <p:cNvPicPr>
            <a:picLocks noGrp="1" noChangeAspect="1"/>
          </p:cNvPicPr>
          <p:nvPr>
            <p:ph sz="half" idx="1"/>
          </p:nvPr>
        </p:nvPicPr>
        <p:blipFill>
          <a:blip r:embed="rId2"/>
          <a:stretch>
            <a:fillRect/>
          </a:stretch>
        </p:blipFill>
        <p:spPr>
          <a:xfrm>
            <a:off x="573740" y="466165"/>
            <a:ext cx="11134165" cy="5952564"/>
          </a:xfrm>
          <a:prstGeom prst="rect">
            <a:avLst/>
          </a:prstGeom>
        </p:spPr>
      </p:pic>
      <p:sp>
        <p:nvSpPr>
          <p:cNvPr id="4" name="Объект 3">
            <a:extLst>
              <a:ext uri="{FF2B5EF4-FFF2-40B4-BE49-F238E27FC236}">
                <a16:creationId xmlns:a16="http://schemas.microsoft.com/office/drawing/2014/main" id="{9F451383-B228-43F3-8B50-3DD630497ACD}"/>
              </a:ext>
            </a:extLst>
          </p:cNvPr>
          <p:cNvSpPr>
            <a:spLocks noGrp="1"/>
          </p:cNvSpPr>
          <p:nvPr>
            <p:ph sz="half" idx="2"/>
          </p:nvPr>
        </p:nvSpPr>
        <p:spPr>
          <a:xfrm>
            <a:off x="10999694" y="2560320"/>
            <a:ext cx="98612" cy="3310128"/>
          </a:xfrm>
        </p:spPr>
        <p:txBody>
          <a:bodyPr/>
          <a:lstStyle/>
          <a:p>
            <a:endParaRPr lang="ru-RU" dirty="0"/>
          </a:p>
        </p:txBody>
      </p:sp>
    </p:spTree>
    <p:extLst>
      <p:ext uri="{BB962C8B-B14F-4D97-AF65-F5344CB8AC3E}">
        <p14:creationId xmlns:p14="http://schemas.microsoft.com/office/powerpoint/2010/main" val="2722945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DF727E-E8F7-4E4D-9C1F-835482B12662}"/>
              </a:ext>
            </a:extLst>
          </p:cNvPr>
          <p:cNvSpPr>
            <a:spLocks noGrp="1"/>
          </p:cNvSpPr>
          <p:nvPr>
            <p:ph type="title"/>
          </p:nvPr>
        </p:nvSpPr>
        <p:spPr/>
        <p:txBody>
          <a:bodyPr>
            <a:normAutofit fontScale="90000"/>
          </a:bodyPr>
          <a:lstStyle/>
          <a:p>
            <a:r>
              <a:rPr lang="ru-RU" sz="3200" dirty="0"/>
              <a:t>6. Мысленно разделите лист пополам горизонтальной и вертикальной чертами. Где оказалась ваша фигура?</a:t>
            </a:r>
            <a:br>
              <a:rPr lang="ru-RU" sz="3200" dirty="0"/>
            </a:br>
            <a:endParaRPr lang="ru-RU" sz="3200" dirty="0"/>
          </a:p>
        </p:txBody>
      </p:sp>
      <p:sp>
        <p:nvSpPr>
          <p:cNvPr id="4" name="Объект 3">
            <a:extLst>
              <a:ext uri="{FF2B5EF4-FFF2-40B4-BE49-F238E27FC236}">
                <a16:creationId xmlns:a16="http://schemas.microsoft.com/office/drawing/2014/main" id="{29D70BA7-915A-4EA1-A64F-AFDC451309A5}"/>
              </a:ext>
            </a:extLst>
          </p:cNvPr>
          <p:cNvSpPr>
            <a:spLocks noGrp="1"/>
          </p:cNvSpPr>
          <p:nvPr>
            <p:ph sz="half" idx="2"/>
          </p:nvPr>
        </p:nvSpPr>
        <p:spPr>
          <a:xfrm>
            <a:off x="6181344" y="2061882"/>
            <a:ext cx="4718304" cy="4046818"/>
          </a:xfrm>
        </p:spPr>
        <p:txBody>
          <a:bodyPr>
            <a:normAutofit fontScale="92500" lnSpcReduction="20000"/>
          </a:bodyPr>
          <a:lstStyle/>
          <a:p>
            <a:r>
              <a:rPr lang="ru-RU" dirty="0"/>
              <a:t>9. Какие свои сильные стороны во взаимодействии со стрессовой  ситуацией вы могли бы отметить? Постарайтесь найти не менее трех  позиций, по которым вы чувствуете себя уверенно. Какие личностные  качества помогают вам добиваться успеха?</a:t>
            </a:r>
          </a:p>
          <a:p>
            <a:r>
              <a:rPr lang="ru-RU" dirty="0"/>
              <a:t>10. Что бы вам хотелось изменить или как бы вам хотелось улучшить  свое состояние в стрессовой ситуации? Какие личностные качества и/или</a:t>
            </a:r>
          </a:p>
          <a:p>
            <a:endParaRPr lang="ru-RU" dirty="0"/>
          </a:p>
          <a:p>
            <a:endParaRPr lang="ru-RU" dirty="0"/>
          </a:p>
        </p:txBody>
      </p:sp>
      <p:sp>
        <p:nvSpPr>
          <p:cNvPr id="6" name="Объект 5">
            <a:extLst>
              <a:ext uri="{FF2B5EF4-FFF2-40B4-BE49-F238E27FC236}">
                <a16:creationId xmlns:a16="http://schemas.microsoft.com/office/drawing/2014/main" id="{06652FDC-095F-4E2D-AAF3-B009A2FF685E}"/>
              </a:ext>
            </a:extLst>
          </p:cNvPr>
          <p:cNvSpPr>
            <a:spLocks noGrp="1"/>
          </p:cNvSpPr>
          <p:nvPr>
            <p:ph sz="half" idx="1"/>
          </p:nvPr>
        </p:nvSpPr>
        <p:spPr>
          <a:xfrm>
            <a:off x="1298448" y="1999129"/>
            <a:ext cx="4718304" cy="3871319"/>
          </a:xfrm>
        </p:spPr>
        <p:txBody>
          <a:bodyPr>
            <a:normAutofit fontScale="92500" lnSpcReduction="20000"/>
          </a:bodyPr>
          <a:lstStyle/>
          <a:p>
            <a:pPr>
              <a:lnSpc>
                <a:spcPct val="107000"/>
              </a:lnSpc>
              <a:spcAft>
                <a:spcPts val="800"/>
              </a:spcAft>
            </a:pPr>
            <a:r>
              <a:rPr lang="ru-RU" sz="1900" dirty="0">
                <a:effectLst/>
                <a:latin typeface="Calibri" panose="020F0502020204030204" pitchFamily="34" charset="0"/>
                <a:ea typeface="Calibri" panose="020F0502020204030204" pitchFamily="34" charset="0"/>
                <a:cs typeface="Times New Roman" panose="02020603050405020304" pitchFamily="18" charset="0"/>
              </a:rPr>
              <a:t>7. Есть ли на рисунке какой-либо барьер между вами и стрессом?  </a:t>
            </a:r>
          </a:p>
          <a:p>
            <a:pPr marL="0" indent="0">
              <a:lnSpc>
                <a:spcPct val="107000"/>
              </a:lnSpc>
              <a:spcAft>
                <a:spcPts val="800"/>
              </a:spcAft>
              <a:buNone/>
            </a:pPr>
            <a:r>
              <a:rPr lang="ru-RU" sz="1900" dirty="0">
                <a:effectLst/>
                <a:latin typeface="Calibri" panose="020F0502020204030204" pitchFamily="34" charset="0"/>
                <a:ea typeface="Calibri" panose="020F0502020204030204" pitchFamily="34" charset="0"/>
                <a:cs typeface="Times New Roman" panose="02020603050405020304" pitchFamily="18" charset="0"/>
              </a:rPr>
              <a:t>Может быть, вы держите в руках саблю, зонт или что-то еще? Если вы   почувствовали необходимость, нарисуйте еще что-либо, что может  защитить вас от стресса.</a:t>
            </a:r>
          </a:p>
          <a:p>
            <a:pPr>
              <a:lnSpc>
                <a:spcPct val="107000"/>
              </a:lnSpc>
              <a:spcAft>
                <a:spcPts val="800"/>
              </a:spcAft>
            </a:pPr>
            <a:r>
              <a:rPr lang="ru-RU" sz="1900" dirty="0">
                <a:effectLst/>
                <a:latin typeface="Calibri" panose="020F0502020204030204" pitchFamily="34" charset="0"/>
                <a:ea typeface="Calibri" panose="020F0502020204030204" pitchFamily="34" charset="0"/>
                <a:cs typeface="Times New Roman" panose="02020603050405020304" pitchFamily="18" charset="0"/>
              </a:rPr>
              <a:t> 8. Есть ли у вас почва под ногами, на что вы опираетесь? Или вы   висите в воздухе? А в жизни на кого вы можете опереться? Если такие  люди существуют в вашей реальной жизни, но их почему-то нет на рисунке  — дорисуйте их.</a:t>
            </a:r>
          </a:p>
          <a:p>
            <a:endParaRPr lang="ru-RU" dirty="0"/>
          </a:p>
        </p:txBody>
      </p:sp>
    </p:spTree>
    <p:extLst>
      <p:ext uri="{BB962C8B-B14F-4D97-AF65-F5344CB8AC3E}">
        <p14:creationId xmlns:p14="http://schemas.microsoft.com/office/powerpoint/2010/main" val="3107340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3B9BD7-C76F-41C1-ABC9-83D034F862EE}"/>
              </a:ext>
            </a:extLst>
          </p:cNvPr>
          <p:cNvSpPr>
            <a:spLocks noGrp="1"/>
          </p:cNvSpPr>
          <p:nvPr>
            <p:ph type="title"/>
          </p:nvPr>
        </p:nvSpPr>
        <p:spPr>
          <a:xfrm>
            <a:off x="1295402" y="982132"/>
            <a:ext cx="9601196" cy="703233"/>
          </a:xfrm>
        </p:spPr>
        <p:txBody>
          <a:bodyPr>
            <a:normAutofit/>
          </a:bodyPr>
          <a:lstStyle/>
          <a:p>
            <a:r>
              <a:rPr lang="ru-RU" sz="3200" dirty="0"/>
              <a:t>Стресс – категория абстрактная. </a:t>
            </a:r>
          </a:p>
        </p:txBody>
      </p:sp>
      <p:sp>
        <p:nvSpPr>
          <p:cNvPr id="3" name="Объект 2">
            <a:extLst>
              <a:ext uri="{FF2B5EF4-FFF2-40B4-BE49-F238E27FC236}">
                <a16:creationId xmlns:a16="http://schemas.microsoft.com/office/drawing/2014/main" id="{2FAC1292-EE50-4EB2-8D02-AB3A1CA2EDE3}"/>
              </a:ext>
            </a:extLst>
          </p:cNvPr>
          <p:cNvSpPr>
            <a:spLocks noGrp="1"/>
          </p:cNvSpPr>
          <p:nvPr>
            <p:ph sz="half" idx="1"/>
          </p:nvPr>
        </p:nvSpPr>
        <p:spPr>
          <a:xfrm>
            <a:off x="1298448" y="1685365"/>
            <a:ext cx="4718304" cy="4185083"/>
          </a:xfrm>
        </p:spPr>
        <p:txBody>
          <a:bodyPr>
            <a:normAutofit lnSpcReduction="10000"/>
          </a:bodyPr>
          <a:lstStyle/>
          <a:p>
            <a:pPr>
              <a:lnSpc>
                <a:spcPct val="107000"/>
              </a:lnSpc>
              <a:spcAft>
                <a:spcPts val="800"/>
              </a:spcAft>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r>
              <a:rPr lang="ru-RU" dirty="0"/>
              <a:t>О ней все говорят, но его никто не видел.</a:t>
            </a:r>
          </a:p>
          <a:p>
            <a:r>
              <a:rPr lang="ru-RU" dirty="0"/>
              <a:t> А эффективно работать можно только с тем, что отчетливо понимаешь, осознаешь, видишь.</a:t>
            </a:r>
          </a:p>
          <a:p>
            <a:r>
              <a:rPr lang="ru-RU" dirty="0"/>
              <a:t> Не нужно бояться и избегать стрессовых ситуаций - нужно научиться выходить из них победителем!</a:t>
            </a:r>
          </a:p>
          <a:p>
            <a:endParaRPr lang="ru-RU" dirty="0"/>
          </a:p>
        </p:txBody>
      </p:sp>
      <p:sp>
        <p:nvSpPr>
          <p:cNvPr id="6" name="Объект 5">
            <a:extLst>
              <a:ext uri="{FF2B5EF4-FFF2-40B4-BE49-F238E27FC236}">
                <a16:creationId xmlns:a16="http://schemas.microsoft.com/office/drawing/2014/main" id="{8CEE7EB4-77D6-4A5E-959B-F0F0713063AC}"/>
              </a:ext>
            </a:extLst>
          </p:cNvPr>
          <p:cNvSpPr>
            <a:spLocks noGrp="1"/>
          </p:cNvSpPr>
          <p:nvPr>
            <p:ph sz="half" idx="2"/>
          </p:nvPr>
        </p:nvSpPr>
        <p:spPr>
          <a:xfrm>
            <a:off x="6181344" y="1685365"/>
            <a:ext cx="4718304" cy="4185083"/>
          </a:xfrm>
        </p:spPr>
        <p:txBody>
          <a:bodyPr>
            <a:normAutofit lnSpcReduction="10000"/>
          </a:bodyPr>
          <a:lstStyle/>
          <a:p>
            <a:r>
              <a:rPr lang="ru-RU" sz="5400" dirty="0"/>
              <a:t>В любой непонятной ситуации – рисуйте!</a:t>
            </a:r>
            <a:endParaRPr lang="ru-RU" dirty="0"/>
          </a:p>
        </p:txBody>
      </p:sp>
    </p:spTree>
    <p:extLst>
      <p:ext uri="{BB962C8B-B14F-4D97-AF65-F5344CB8AC3E}">
        <p14:creationId xmlns:p14="http://schemas.microsoft.com/office/powerpoint/2010/main" val="20542156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Природа">
  <a:themeElements>
    <a:clrScheme name="Custom 46">
      <a:dk1>
        <a:sysClr val="windowText" lastClr="000000"/>
      </a:dk1>
      <a:lt1>
        <a:sysClr val="window" lastClr="FFFFFF"/>
      </a:lt1>
      <a:dk2>
        <a:srgbClr val="212121"/>
      </a:dk2>
      <a:lt2>
        <a:srgbClr val="DADADA"/>
      </a:lt2>
      <a:accent1>
        <a:srgbClr val="AB946B"/>
      </a:accent1>
      <a:accent2>
        <a:srgbClr val="FF9900"/>
      </a:accent2>
      <a:accent3>
        <a:srgbClr val="DD8C3C"/>
      </a:accent3>
      <a:accent4>
        <a:srgbClr val="8E684C"/>
      </a:accent4>
      <a:accent5>
        <a:srgbClr val="CBAF62"/>
      </a:accent5>
      <a:accent6>
        <a:srgbClr val="33CCCC"/>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7D8B4B55-3E7D-4147-BF36-B52F1DFC344E}">
  <ds:schemaRefs>
    <ds:schemaRef ds:uri="http://schemas.microsoft.com/sharepoint/v3/contenttype/forms"/>
  </ds:schemaRefs>
</ds:datastoreItem>
</file>

<file path=customXml/itemProps2.xml><?xml version="1.0" encoding="utf-8"?>
<ds:datastoreItem xmlns:ds="http://schemas.openxmlformats.org/officeDocument/2006/customXml" ds:itemID="{90FAB738-6A71-4879-AB42-7EC5987365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202A31F-8619-4820-934E-ABBE1DF5318E}">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Оформление «Органичный отдых»</Template>
  <TotalTime>0</TotalTime>
  <Words>2603</Words>
  <Application>Microsoft Office PowerPoint</Application>
  <PresentationFormat>Широкоэкранный</PresentationFormat>
  <Paragraphs>215</Paragraphs>
  <Slides>29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29</vt:i4>
      </vt:variant>
    </vt:vector>
  </HeadingPairs>
  <TitlesOfParts>
    <vt:vector size="34" baseType="lpstr">
      <vt:lpstr>Arial</vt:lpstr>
      <vt:lpstr>Calibri</vt:lpstr>
      <vt:lpstr>Garamond</vt:lpstr>
      <vt:lpstr>Times New Roman</vt:lpstr>
      <vt:lpstr>Природа</vt:lpstr>
      <vt:lpstr>  Психологический тренинг стрессоустойчивости</vt:lpstr>
      <vt:lpstr>Стресс — это реакция организма человека на перенапряжение, негативные эмоции или просто на монотонную суету. Во время стресса организм человека вырабатывает гормон адреналин, который заставляет искать выход </vt:lpstr>
      <vt:lpstr>Наша повседневная жизнь полна различных событий, одни вызываю у нас радость, другие переживания, волнения, третьи заставляют задуматься, некоторые из них выбивают нас из колеи, заводят в тупик. Психическими стрессами могут быть как сильные отрицательные, так и положительные эмоции. </vt:lpstr>
      <vt:lpstr>Дистрессы (вредные стрессы), возникающие при критическом напряжении, волнении, раздражении. Именно это состояние и отвечает всем представлениям о стрессе.  Думаю, что каждый из нас испытывал на себе пагубное влияние дистересса, кому-то из нас удалось с достоинством выйти из стрессогенной ситуации, а у кого-то возможно и сейчас есть ситуации, выход из которых найти затрудняются.   </vt:lpstr>
      <vt:lpstr> Каждый из нас сталкивается со стрессом довольно часто. У каждого из нас есть свое понимание того, что такое стресс.  Сейчас мы с вами материализуем свой стресс, придадим ему конкретную художественную форму. .  </vt:lpstr>
      <vt:lpstr> 1. Использован ли в вашем рисунке цвет?  Посмотрите, какие цвета  (или какой цвет) преобладает в рисунке.  Что для вас значит именно этот  цвет?   </vt:lpstr>
      <vt:lpstr>Презентация PowerPoint</vt:lpstr>
      <vt:lpstr>6. Мысленно разделите лист пополам горизонтальной и вертикальной чертами. Где оказалась ваша фигура? </vt:lpstr>
      <vt:lpstr>Стресс – категория абстрактная. </vt:lpstr>
      <vt:lpstr>Презентация PowerPoint</vt:lpstr>
      <vt:lpstr>Презентация PowerPoint</vt:lpstr>
      <vt:lpstr>8) Прогулки всей семьей. Для развития физических способностей ребенка, и поддержания своих, важно совершать совместные прогулки. Такие походы способны расширить кругозор и повысить культурный уровень семьи в целом. </vt:lpstr>
      <vt:lpstr>Старинная легенда </vt:lpstr>
      <vt:lpstr>В семьях царит любовь и мир, когда есть взаимопонимание.  Научитесь владеть своими эмоциями, и это поможет вам регулировать отношения с родными, а в будущем отношения в вашей семье.  </vt:lpstr>
      <vt:lpstr>Вам нужно на каждую букву придумать прилагательные.</vt:lpstr>
      <vt:lpstr>СЕМЬЯ</vt:lpstr>
      <vt:lpstr>КОММУНИКАЦИЯ (от англ. communicate — сообщать, передавать)</vt:lpstr>
      <vt:lpstr>Иногда в семьях случаются конфликты. Конфликт – это противодействие или противоборство двух сторон при принятии какого-нибудь решения, когда их взгляды, интересы, желания не совпадают.</vt:lpstr>
      <vt:lpstr>1. «Избегание» </vt:lpstr>
      <vt:lpstr>2. «Приспособление» </vt:lpstr>
      <vt:lpstr>3. «Соревнование» </vt:lpstr>
      <vt:lpstr>4. «Компромисс</vt:lpstr>
      <vt:lpstr>5 «Сотрудничество» </vt:lpstr>
      <vt:lpstr>Основные семейные ценности в России — это совокупность нравственных принципов, культурных традиций, обычаев и правил поведения, исторически присущих данному обществу и связанных с созданием и жизнью семьи. </vt:lpstr>
      <vt:lpstr>Упражнение «Дерево семейных ценностей» </vt:lpstr>
      <vt:lpstr>Семейные ценности</vt:lpstr>
      <vt:lpstr>Жизнь в семье невозможна без общения в ней, общения между мужем и женой, между родителями и детьми в процессе повседневных отношений. Общение в семье представляет собой отношение членов семьи друг к другу и их взаимодействие, обмен информацией между ними, их духовный контакт. </vt:lpstr>
      <vt:lpstr> 15 правил семейного общения </vt:lpstr>
      <vt:lpstr>15 правил семейного общения</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2019-10-11T15:50:00Z</dcterms:created>
  <dcterms:modified xsi:type="dcterms:W3CDTF">2024-11-20T09:11:43Z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