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9" r:id="rId3"/>
    <p:sldId id="278" r:id="rId4"/>
    <p:sldId id="300" r:id="rId5"/>
    <p:sldId id="303" r:id="rId6"/>
    <p:sldId id="319" r:id="rId7"/>
    <p:sldId id="324" r:id="rId8"/>
    <p:sldId id="307" r:id="rId9"/>
    <p:sldId id="323" r:id="rId10"/>
    <p:sldId id="327" r:id="rId11"/>
    <p:sldId id="330" r:id="rId12"/>
    <p:sldId id="333" r:id="rId13"/>
    <p:sldId id="334" r:id="rId14"/>
    <p:sldId id="335" r:id="rId15"/>
    <p:sldId id="336" r:id="rId16"/>
    <p:sldId id="337" r:id="rId17"/>
    <p:sldId id="332" r:id="rId18"/>
    <p:sldId id="277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B9BF"/>
    <a:srgbClr val="387FB3"/>
    <a:srgbClr val="327BB0"/>
    <a:srgbClr val="75AFB3"/>
    <a:srgbClr val="A3CACD"/>
    <a:srgbClr val="A7DADF"/>
    <a:srgbClr val="A7D6D9"/>
    <a:srgbClr val="A9DADD"/>
    <a:srgbClr val="C3DBD5"/>
    <a:srgbClr val="007E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31" autoAdjust="0"/>
    <p:restoredTop sz="95080" autoAdjust="0"/>
  </p:normalViewPr>
  <p:slideViewPr>
    <p:cSldViewPr>
      <p:cViewPr>
        <p:scale>
          <a:sx n="80" d="100"/>
          <a:sy n="80" d="100"/>
        </p:scale>
        <p:origin x="-120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75BDA7"/>
            </a:solidFill>
            <a:ln w="25400" cap="flat" cmpd="sng" algn="ctr">
              <a:solidFill>
                <a:srgbClr val="75BDA7">
                  <a:shade val="50000"/>
                </a:srgb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1.6693579264536972E-3"/>
                  <c:y val="-0.2892164651293589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</a:t>
                    </a:r>
                    <a:r>
                      <a:rPr lang="ru-RU"/>
                      <a:t> </a:t>
                    </a:r>
                    <a:r>
                      <a:rPr lang="en-US"/>
                      <a:t>971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3.486707396247775E-3"/>
                  <c:y val="-0.4071948818897638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</a:t>
                    </a:r>
                    <a:r>
                      <a:rPr lang="ru-RU"/>
                      <a:t> </a:t>
                    </a:r>
                    <a:r>
                      <a:rPr lang="en-US"/>
                      <a:t>97</a:t>
                    </a:r>
                    <a:r>
                      <a:rPr lang="ru-RU"/>
                      <a:t>9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3.572106340830019E-3"/>
                  <c:y val="-0.4101163526434195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</a:t>
                    </a:r>
                    <a:r>
                      <a:rPr lang="ru-RU"/>
                      <a:t> </a:t>
                    </a:r>
                    <a:r>
                      <a:rPr lang="en-US"/>
                      <a:t>123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1.8787651543557065E-3"/>
                  <c:y val="-0.1740671845549508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</a:t>
                    </a:r>
                    <a:r>
                      <a:rPr lang="ru-RU"/>
                      <a:t> 421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 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14971</c:v>
                </c:pt>
                <c:pt idx="1">
                  <c:v>15978</c:v>
                </c:pt>
                <c:pt idx="2">
                  <c:v>16123</c:v>
                </c:pt>
                <c:pt idx="3">
                  <c:v>14200</c:v>
                </c:pt>
              </c:numCache>
            </c:numRef>
          </c:val>
        </c:ser>
        <c:dLbls/>
        <c:gapWidth val="100"/>
        <c:overlap val="100"/>
        <c:axId val="146703872"/>
        <c:axId val="146705408"/>
      </c:barChart>
      <c:catAx>
        <c:axId val="146703872"/>
        <c:scaling>
          <c:orientation val="minMax"/>
        </c:scaling>
        <c:axPos val="b"/>
        <c:tickLblPos val="nextTo"/>
        <c:crossAx val="146705408"/>
        <c:crosses val="autoZero"/>
        <c:auto val="1"/>
        <c:lblAlgn val="ctr"/>
        <c:lblOffset val="100"/>
      </c:catAx>
      <c:valAx>
        <c:axId val="146705408"/>
        <c:scaling>
          <c:orientation val="minMax"/>
        </c:scaling>
        <c:axPos val="l"/>
        <c:majorGridlines/>
        <c:numFmt formatCode="General" sourceLinked="1"/>
        <c:tickLblPos val="nextTo"/>
        <c:crossAx val="1467038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dLbls/>
        <c:gapWidth val="100"/>
        <c:overlap val="100"/>
        <c:axId val="146971648"/>
        <c:axId val="147919616"/>
      </c:barChart>
      <c:catAx>
        <c:axId val="146971648"/>
        <c:scaling>
          <c:orientation val="minMax"/>
        </c:scaling>
        <c:axPos val="b"/>
        <c:tickLblPos val="nextTo"/>
        <c:crossAx val="147919616"/>
        <c:crosses val="autoZero"/>
        <c:auto val="1"/>
        <c:lblAlgn val="ctr"/>
        <c:lblOffset val="100"/>
      </c:catAx>
      <c:valAx>
        <c:axId val="147919616"/>
        <c:scaling>
          <c:orientation val="minMax"/>
        </c:scaling>
        <c:axPos val="l"/>
        <c:majorGridlines/>
        <c:numFmt formatCode="General" sourceLinked="1"/>
        <c:tickLblPos val="nextTo"/>
        <c:crossAx val="1469716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75BDA7"/>
            </a:solidFill>
            <a:ln w="25400" cap="flat" cmpd="sng" algn="ctr">
              <a:solidFill>
                <a:srgbClr val="75BDA7">
                  <a:shade val="50000"/>
                </a:srgbClr>
              </a:solidFill>
              <a:prstDash val="solid"/>
            </a:ln>
            <a:effectLst/>
          </c:spPr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21300000</c:v>
                </c:pt>
                <c:pt idx="1">
                  <c:v>42500000</c:v>
                </c:pt>
                <c:pt idx="2">
                  <c:v>93900000</c:v>
                </c:pt>
                <c:pt idx="3">
                  <c:v>14360000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2683C6"/>
            </a:solidFill>
            <a:ln w="25400" cap="flat" cmpd="sng" algn="ctr">
              <a:solidFill>
                <a:srgbClr val="2683C6">
                  <a:shade val="50000"/>
                </a:srgbClr>
              </a:solidFill>
              <a:prstDash val="solid"/>
            </a:ln>
            <a:effectLst/>
          </c:spPr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0.00</c:formatCode>
                <c:ptCount val="4"/>
                <c:pt idx="0">
                  <c:v>9280000</c:v>
                </c:pt>
                <c:pt idx="1">
                  <c:v>3280000</c:v>
                </c:pt>
                <c:pt idx="2">
                  <c:v>7070000</c:v>
                </c:pt>
                <c:pt idx="3">
                  <c:v>6900000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Федеральный +областной бюджет</c:v>
                </c:pt>
              </c:strCache>
            </c:strRef>
          </c:tx>
          <c:spPr>
            <a:solidFill>
              <a:srgbClr val="7A8C8E"/>
            </a:solidFill>
            <a:ln w="25400" cap="flat" cmpd="sng" algn="ctr">
              <a:solidFill>
                <a:srgbClr val="7A8C8E">
                  <a:shade val="50000"/>
                </a:srgbClr>
              </a:solidFill>
              <a:prstDash val="solid"/>
            </a:ln>
            <a:effectLst/>
          </c:spPr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0.00</c:formatCode>
                <c:ptCount val="4"/>
                <c:pt idx="0">
                  <c:v>30580000</c:v>
                </c:pt>
                <c:pt idx="1">
                  <c:v>45780000</c:v>
                </c:pt>
                <c:pt idx="2">
                  <c:v>100970000</c:v>
                </c:pt>
                <c:pt idx="3">
                  <c:v>21260000</c:v>
                </c:pt>
              </c:numCache>
            </c:numRef>
          </c:val>
        </c:ser>
        <c:dLbls/>
        <c:axId val="147476864"/>
        <c:axId val="147478400"/>
      </c:barChart>
      <c:catAx>
        <c:axId val="14747686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7478400"/>
        <c:crosses val="autoZero"/>
        <c:auto val="1"/>
        <c:lblAlgn val="ctr"/>
        <c:lblOffset val="100"/>
      </c:catAx>
      <c:valAx>
        <c:axId val="147478400"/>
        <c:scaling>
          <c:orientation val="minMax"/>
        </c:scaling>
        <c:axPos val="l"/>
        <c:majorGridlines/>
        <c:numFmt formatCode="0.00" sourceLinked="1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7476864"/>
        <c:crosses val="autoZero"/>
        <c:crossBetween val="between"/>
        <c:dispUnits>
          <c:builtInUnit val="million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ru-RU" dirty="0" err="1" smtClean="0"/>
                    <a:t>Млн.руб</a:t>
                  </a:r>
                  <a:r>
                    <a:rPr lang="ru-RU" dirty="0" smtClean="0"/>
                    <a:t>.</a:t>
                  </a:r>
                  <a:endParaRPr lang="ru-RU" dirty="0"/>
                </a:p>
              </c:rich>
            </c:tx>
          </c:dispUnitsLbl>
        </c:dispUnits>
      </c:valAx>
    </c:plotArea>
    <c:legend>
      <c:legendPos val="r"/>
      <c:layout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75BDA7"/>
            </a:solidFill>
            <a:ln w="25400" cap="flat" cmpd="sng" algn="ctr">
              <a:solidFill>
                <a:srgbClr val="75BDA7">
                  <a:shade val="50000"/>
                </a:srgb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4.3558384989110414E-5"/>
                  <c:y val="-0.23497590279663322"/>
                </c:manualLayout>
              </c:layout>
              <c:showVal val="1"/>
            </c:dLbl>
            <c:dLbl>
              <c:idx val="1"/>
              <c:layout>
                <c:manualLayout>
                  <c:x val="3.5774836656056294E-3"/>
                  <c:y val="-0.15786519142003808"/>
                </c:manualLayout>
              </c:layout>
              <c:showVal val="1"/>
            </c:dLbl>
            <c:dLbl>
              <c:idx val="2"/>
              <c:layout>
                <c:manualLayout>
                  <c:x val="0.18254949982570887"/>
                  <c:y val="-0.2894089738611294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54 план </a:t>
                    </a:r>
                  </a:p>
                  <a:p>
                    <a:r>
                      <a: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(выдано 166 свидетельств)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-3.4344111241413982E-3"/>
                  <c:y val="-8.8546701058919361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 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79</c:v>
                </c:pt>
                <c:pt idx="1">
                  <c:v>48</c:v>
                </c:pt>
                <c:pt idx="2">
                  <c:v>166</c:v>
                </c:pt>
                <c:pt idx="3">
                  <c:v>23</c:v>
                </c:pt>
              </c:numCache>
            </c:numRef>
          </c:val>
        </c:ser>
        <c:dLbls/>
        <c:gapWidth val="100"/>
        <c:overlap val="100"/>
        <c:axId val="147381632"/>
        <c:axId val="147534976"/>
      </c:barChart>
      <c:catAx>
        <c:axId val="147381632"/>
        <c:scaling>
          <c:orientation val="minMax"/>
        </c:scaling>
        <c:axPos val="b"/>
        <c:tickLblPos val="nextTo"/>
        <c:crossAx val="147534976"/>
        <c:crosses val="autoZero"/>
        <c:auto val="1"/>
        <c:lblAlgn val="ctr"/>
        <c:lblOffset val="100"/>
      </c:catAx>
      <c:valAx>
        <c:axId val="147534976"/>
        <c:scaling>
          <c:orientation val="minMax"/>
        </c:scaling>
        <c:axPos val="l"/>
        <c:majorGridlines/>
        <c:numFmt formatCode="General" sourceLinked="1"/>
        <c:tickLblPos val="nextTo"/>
        <c:crossAx val="1473816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Оплата цены договора купли - 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 </c:v>
                </c:pt>
                <c:pt idx="1">
                  <c:v>2019 год 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15</c:v>
                </c:pt>
                <c:pt idx="2">
                  <c:v>53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Оплата цены договора строительного подряда</c:v>
                </c:pt>
              </c:strCache>
            </c:strRef>
          </c:tx>
          <c:dLbls>
            <c:dLbl>
              <c:idx val="0"/>
              <c:layout>
                <c:manualLayout>
                  <c:x val="4.2613638746736267E-3"/>
                  <c:y val="1.5254233725489254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2.7133737277054693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 </c:v>
                </c:pt>
                <c:pt idx="1">
                  <c:v>2019 год 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10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Первоначальный взнос при получении ипотечного кредита</c:v>
                </c:pt>
              </c:strCache>
            </c:strRef>
          </c:tx>
          <c:spPr>
            <a:solidFill>
              <a:srgbClr val="75BDA7"/>
            </a:solidFill>
            <a:ln w="25400" cap="flat" cmpd="sng" algn="ctr">
              <a:solidFill>
                <a:srgbClr val="75BDA7">
                  <a:shade val="50000"/>
                </a:srgb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0"/>
                  <c:y val="1.1440675294116945E-2"/>
                </c:manualLayout>
              </c:layout>
              <c:showVal val="1"/>
            </c:dLbl>
            <c:dLbl>
              <c:idx val="1"/>
              <c:layout>
                <c:manualLayout>
                  <c:x val="-6.3920458120104362E-3"/>
                  <c:y val="-1.9067792156861569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 </c:v>
                </c:pt>
                <c:pt idx="1">
                  <c:v>2019 год 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19</c:v>
                </c:pt>
                <c:pt idx="1">
                  <c:v>10</c:v>
                </c:pt>
                <c:pt idx="2">
                  <c:v>24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Погашение суммы основного долга и уплаты процентов по ипотечному кредиту</c:v>
                </c:pt>
              </c:strCache>
            </c:strRef>
          </c:tx>
          <c:spPr>
            <a:solidFill>
              <a:srgbClr val="7A8C8E"/>
            </a:solidFill>
            <a:ln w="25400" cap="flat" cmpd="sng" algn="ctr">
              <a:solidFill>
                <a:srgbClr val="7A8C8E">
                  <a:shade val="50000"/>
                </a:srgb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8.5227277493472517E-3"/>
                  <c:y val="1.1440675294116945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 </c:v>
                </c:pt>
                <c:pt idx="1">
                  <c:v>2019 год 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30</c:v>
                </c:pt>
                <c:pt idx="1">
                  <c:v>20</c:v>
                </c:pt>
                <c:pt idx="2">
                  <c:v>79</c:v>
                </c:pt>
                <c:pt idx="3">
                  <c:v>11</c:v>
                </c:pt>
              </c:numCache>
            </c:numRef>
          </c:val>
        </c:ser>
        <c:dLbls/>
        <c:axId val="156927872"/>
        <c:axId val="156929408"/>
      </c:barChart>
      <c:catAx>
        <c:axId val="15692787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6929408"/>
        <c:crosses val="autoZero"/>
        <c:auto val="1"/>
        <c:lblAlgn val="ctr"/>
        <c:lblOffset val="100"/>
      </c:catAx>
      <c:valAx>
        <c:axId val="1569294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6927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065963108778093"/>
          <c:y val="5.3100225331088581E-2"/>
          <c:w val="0.30344038986252003"/>
          <c:h val="0.92465830007492045"/>
        </c:manualLayout>
      </c:layout>
      <c:txPr>
        <a:bodyPr/>
        <a:lstStyle/>
        <a:p>
          <a:pPr>
            <a:defRPr sz="1200" kern="90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8984842525004706E-2"/>
          <c:y val="3.7877747886005141E-2"/>
          <c:w val="0.63989511675879884"/>
          <c:h val="0.874559733801584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Ярославская область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106</c:v>
                </c:pt>
                <c:pt idx="2">
                  <c:v>172</c:v>
                </c:pt>
                <c:pt idx="3">
                  <c:v>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Оренбургская область</c:v>
                </c:pt>
              </c:strCache>
            </c:strRef>
          </c:tx>
          <c:spPr>
            <a:solidFill>
              <a:srgbClr val="75BDA7"/>
            </a:solidFill>
            <a:ln w="25400" cap="flat" cmpd="sng" algn="ctr">
              <a:solidFill>
                <a:srgbClr val="75BDA7">
                  <a:shade val="50000"/>
                </a:srgbClr>
              </a:solidFill>
              <a:prstDash val="solid"/>
            </a:ln>
            <a:effectLst/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903</c:v>
                </c:pt>
                <c:pt idx="2">
                  <c:v>669</c:v>
                </c:pt>
                <c:pt idx="3">
                  <c:v>517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Тверская область</c:v>
                </c:pt>
              </c:strCache>
            </c:strRef>
          </c:tx>
          <c:spPr>
            <a:solidFill>
              <a:srgbClr val="7A8C8E"/>
            </a:solidFill>
            <a:ln w="25400" cap="flat" cmpd="sng" algn="ctr">
              <a:solidFill>
                <a:srgbClr val="7A8C8E">
                  <a:shade val="50000"/>
                </a:srgbClr>
              </a:solidFill>
              <a:prstDash val="solid"/>
            </a:ln>
            <a:effectLst/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1">
                  <c:v>143</c:v>
                </c:pt>
                <c:pt idx="2">
                  <c:v>193</c:v>
                </c:pt>
                <c:pt idx="3">
                  <c:v>181</c:v>
                </c:pt>
              </c:numCache>
            </c:numRef>
          </c:val>
        </c:ser>
        <c:dLbls/>
        <c:axId val="157383296"/>
        <c:axId val="157397376"/>
      </c:barChart>
      <c:catAx>
        <c:axId val="157383296"/>
        <c:scaling>
          <c:orientation val="minMax"/>
        </c:scaling>
        <c:axPos val="b"/>
        <c:numFmt formatCode="General" sourceLinked="1"/>
        <c:tickLblPos val="nextTo"/>
        <c:crossAx val="157397376"/>
        <c:crosses val="autoZero"/>
        <c:auto val="1"/>
        <c:lblAlgn val="ctr"/>
        <c:lblOffset val="100"/>
      </c:catAx>
      <c:valAx>
        <c:axId val="157397376"/>
        <c:scaling>
          <c:orientation val="minMax"/>
        </c:scaling>
        <c:axPos val="l"/>
        <c:majorGridlines/>
        <c:numFmt formatCode="General" sourceLinked="1"/>
        <c:tickLblPos val="nextTo"/>
        <c:crossAx val="157383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430255997581851"/>
          <c:y val="0.33171970691947877"/>
          <c:w val="0.24616396476467581"/>
          <c:h val="0.42438306386344232"/>
        </c:manualLayout>
      </c:layout>
    </c:legend>
    <c:plotVisOnly val="1"/>
    <c:dispBlanksAs val="gap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5BDA7"/>
            </a:solidFill>
            <a:ln w="25400" cap="flat" cmpd="sng" algn="ctr">
              <a:solidFill>
                <a:srgbClr val="75BDA7">
                  <a:shade val="50000"/>
                </a:srgb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-2.0309534768245706E-3"/>
                  <c:y val="-0.38817167649562634"/>
                </c:manualLayout>
              </c:layout>
              <c:showVal val="1"/>
            </c:dLbl>
            <c:dLbl>
              <c:idx val="1"/>
              <c:layout>
                <c:manualLayout>
                  <c:x val="-4.2178590822698897E-3"/>
                  <c:y val="-0.26805819924683333"/>
                </c:manualLayout>
              </c:layout>
              <c:showVal val="1"/>
            </c:dLbl>
            <c:dLbl>
              <c:idx val="2"/>
              <c:layout>
                <c:manualLayout>
                  <c:x val="1.0570526744501766E-3"/>
                  <c:y val="-0.25186340294419718"/>
                </c:manualLayout>
              </c:layout>
              <c:showVal val="1"/>
            </c:dLbl>
            <c:dLbl>
              <c:idx val="3"/>
              <c:layout>
                <c:manualLayout>
                  <c:x val="1.2364241107792559E-3"/>
                  <c:y val="-0.3983813762410135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</c:v>
                </c:pt>
                <c:pt idx="1">
                  <c:v>32</c:v>
                </c:pt>
                <c:pt idx="2">
                  <c:v>31</c:v>
                </c:pt>
                <c:pt idx="3">
                  <c:v>50</c:v>
                </c:pt>
              </c:numCache>
            </c:numRef>
          </c:val>
        </c:ser>
        <c:dLbls/>
        <c:gapWidth val="100"/>
        <c:overlap val="100"/>
        <c:axId val="148099456"/>
        <c:axId val="148100992"/>
      </c:barChart>
      <c:catAx>
        <c:axId val="148099456"/>
        <c:scaling>
          <c:orientation val="minMax"/>
        </c:scaling>
        <c:axPos val="b"/>
        <c:tickLblPos val="nextTo"/>
        <c:crossAx val="148100992"/>
        <c:crosses val="autoZero"/>
        <c:auto val="1"/>
        <c:lblAlgn val="ctr"/>
        <c:lblOffset val="100"/>
      </c:catAx>
      <c:valAx>
        <c:axId val="148100992"/>
        <c:scaling>
          <c:orientation val="minMax"/>
        </c:scaling>
        <c:axPos val="l"/>
        <c:majorGridlines/>
        <c:numFmt formatCode="General" sourceLinked="1"/>
        <c:tickLblPos val="nextTo"/>
        <c:crossAx val="1480994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1261B-F079-4718-9B32-9EED4B73AE2B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60087-4268-430D-98E4-F83706D77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3900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0087-4268-430D-98E4-F83706D77AB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8733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0087-4268-430D-98E4-F83706D77AB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1634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0087-4268-430D-98E4-F83706D77AB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833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000">
              <a:schemeClr val="accent3">
                <a:lumMod val="10000"/>
                <a:lumOff val="90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824" y="908720"/>
            <a:ext cx="7412360" cy="490628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развития компетенций</a:t>
            </a:r>
            <a:r>
              <a:rPr lang="ru-RU" sz="1200" b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b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Кафедра 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организации 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производства и городского хозяйства</a:t>
            </a:r>
            <a:endParaRPr lang="ru-RU" sz="1600" b="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047493"/>
            <a:ext cx="8280920" cy="3541747"/>
          </a:xfrm>
        </p:spPr>
        <p:txBody>
          <a:bodyPr>
            <a:normAutofit/>
          </a:bodyPr>
          <a:lstStyle/>
          <a:p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МАГИСТЕРСКАЯ ДИССЕРТАЦИЯ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ТЕМУ: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«Совершенствование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механизма обеспечения жильём молодых семей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примере Ивановской области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)»</a:t>
            </a:r>
          </a:p>
          <a:p>
            <a:pPr algn="ctr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Научный руководитель: к.э.н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доцент Щербакова Наталья Александровна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Работу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гр. мЭЭНдз-31 Комарова Елена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ергеевна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663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«Ивановский государственный политехнический университет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5" name="Рисунок 4" descr="Лого универ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03550"/>
            <a:ext cx="1728192" cy="4929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01824" y="5733256"/>
            <a:ext cx="7412360" cy="4906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Иваново 2022</a:t>
            </a:r>
            <a:endParaRPr lang="ru-RU" sz="1600" b="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816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078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Количество семей, улучшивших жилищные условия в </a:t>
            </a:r>
            <a:r>
              <a:rPr lang="ru-RU" sz="2000" dirty="0" smtClean="0">
                <a:latin typeface="Arial Black" panose="020B0A04020102020204" pitchFamily="34" charset="0"/>
              </a:rPr>
              <a:t>Ярославской, Оренбургской и Тверской областях </a:t>
            </a:r>
            <a:br>
              <a:rPr lang="ru-RU" sz="2000" dirty="0" smtClean="0">
                <a:latin typeface="Arial Black" panose="020B0A04020102020204" pitchFamily="34" charset="0"/>
              </a:rPr>
            </a:br>
            <a:r>
              <a:rPr lang="ru-RU" sz="2000" dirty="0" smtClean="0">
                <a:latin typeface="Arial Black" panose="020B0A04020102020204" pitchFamily="34" charset="0"/>
              </a:rPr>
              <a:t>в 2019 - 2021 </a:t>
            </a:r>
            <a:r>
              <a:rPr lang="ru-RU" sz="2000" dirty="0">
                <a:latin typeface="Arial Black" panose="020B0A04020102020204" pitchFamily="34" charset="0"/>
              </a:rPr>
              <a:t>гг.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992820203"/>
              </p:ext>
            </p:extLst>
          </p:nvPr>
        </p:nvGraphicFramePr>
        <p:xfrm>
          <a:off x="627437" y="1844824"/>
          <a:ext cx="7992888" cy="39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7469555" y="8620"/>
            <a:ext cx="1647800" cy="3600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Arial Black" pitchFamily="34" charset="0"/>
              </a:rPr>
              <a:t>ЛИСТ 9</a:t>
            </a:r>
            <a:endParaRPr lang="ru-RU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5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algn="ctr">
              <a:spcAft>
                <a:spcPts val="0"/>
              </a:spcAft>
            </a:pPr>
            <a:r>
              <a:rPr lang="ru-RU" sz="4400" dirty="0">
                <a:ea typeface="Calibri"/>
                <a:cs typeface="Times New Roman"/>
              </a:rPr>
              <a:t/>
            </a:r>
            <a:br>
              <a:rPr lang="ru-RU" sz="4400" dirty="0">
                <a:ea typeface="Calibri"/>
                <a:cs typeface="Times New Roman"/>
              </a:rPr>
            </a:br>
            <a:endParaRPr lang="ru-RU" sz="2200" dirty="0"/>
          </a:p>
        </p:txBody>
      </p:sp>
      <p:sp>
        <p:nvSpPr>
          <p:cNvPr id="34" name="Прямоугольник 98"/>
          <p:cNvSpPr>
            <a:spLocks noChangeArrowheads="1"/>
          </p:cNvSpPr>
          <p:nvPr/>
        </p:nvSpPr>
        <p:spPr bwMode="auto">
          <a:xfrm>
            <a:off x="732573" y="884525"/>
            <a:ext cx="2689625" cy="438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проблемы: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101"/>
          <p:cNvSpPr>
            <a:spLocks noChangeArrowheads="1"/>
          </p:cNvSpPr>
          <p:nvPr/>
        </p:nvSpPr>
        <p:spPr bwMode="auto">
          <a:xfrm>
            <a:off x="5076056" y="866525"/>
            <a:ext cx="2800122" cy="438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Пути решения: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94"/>
          <p:cNvSpPr>
            <a:spLocks noChangeArrowheads="1"/>
          </p:cNvSpPr>
          <p:nvPr/>
        </p:nvSpPr>
        <p:spPr bwMode="auto">
          <a:xfrm>
            <a:off x="705485" y="1484784"/>
            <a:ext cx="2716713" cy="1095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Возраст молодой семьи на момент формирования списка претендентов на получение социальной выплаты зачастую превышает 35 лет;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Прямая со стрелкой 36"/>
          <p:cNvCxnSpPr>
            <a:cxnSpLocks noChangeShapeType="1"/>
          </p:cNvCxnSpPr>
          <p:nvPr/>
        </p:nvCxnSpPr>
        <p:spPr bwMode="auto">
          <a:xfrm>
            <a:off x="3486785" y="2032471"/>
            <a:ext cx="1589271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" name="Прямая со стрелкой 37"/>
          <p:cNvCxnSpPr>
            <a:cxnSpLocks noChangeShapeType="1"/>
          </p:cNvCxnSpPr>
          <p:nvPr/>
        </p:nvCxnSpPr>
        <p:spPr bwMode="auto">
          <a:xfrm flipH="1" flipV="1">
            <a:off x="152401" y="1178168"/>
            <a:ext cx="580172" cy="128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9" name="Прямая со стрелкой 38"/>
          <p:cNvCxnSpPr>
            <a:cxnSpLocks noChangeShapeType="1"/>
          </p:cNvCxnSpPr>
          <p:nvPr/>
        </p:nvCxnSpPr>
        <p:spPr bwMode="auto">
          <a:xfrm>
            <a:off x="163213" y="1179448"/>
            <a:ext cx="0" cy="3810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0" name="Прямоугольник 95"/>
          <p:cNvSpPr>
            <a:spLocks noChangeArrowheads="1"/>
          </p:cNvSpPr>
          <p:nvPr/>
        </p:nvSpPr>
        <p:spPr bwMode="auto">
          <a:xfrm>
            <a:off x="5076056" y="1508903"/>
            <a:ext cx="2800122" cy="11856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Установить возраст молодой семьи на момент формирования списка претендентов на получение социальных выплат не превышающий 40 лет;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Прямая со стрелкой 40"/>
          <p:cNvCxnSpPr>
            <a:cxnSpLocks noChangeShapeType="1"/>
          </p:cNvCxnSpPr>
          <p:nvPr/>
        </p:nvCxnSpPr>
        <p:spPr bwMode="auto">
          <a:xfrm>
            <a:off x="3439525" y="3645024"/>
            <a:ext cx="1636531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" name="Прямоугольник 89"/>
          <p:cNvSpPr>
            <a:spLocks noChangeArrowheads="1"/>
          </p:cNvSpPr>
          <p:nvPr/>
        </p:nvSpPr>
        <p:spPr bwMode="auto">
          <a:xfrm>
            <a:off x="640898" y="2780928"/>
            <a:ext cx="2781300" cy="1476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Распределение субсидий осуществляется в соответствии с областным списком, обобщённым со всех муниципальных образований Ивановской области;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90"/>
          <p:cNvSpPr>
            <a:spLocks noChangeArrowheads="1"/>
          </p:cNvSpPr>
          <p:nvPr/>
        </p:nvSpPr>
        <p:spPr bwMode="auto">
          <a:xfrm>
            <a:off x="5066907" y="3177346"/>
            <a:ext cx="2800122" cy="9353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Распределение субсидий осуществлять в соответствии со списком, сформированным по районам Ивановской области;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Прямая со стрелкой 43"/>
          <p:cNvCxnSpPr>
            <a:cxnSpLocks noChangeShapeType="1"/>
          </p:cNvCxnSpPr>
          <p:nvPr/>
        </p:nvCxnSpPr>
        <p:spPr bwMode="auto">
          <a:xfrm>
            <a:off x="3422198" y="4869160"/>
            <a:ext cx="158640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" name="Прямая со стрелкой 44"/>
          <p:cNvCxnSpPr>
            <a:cxnSpLocks noChangeShapeType="1"/>
          </p:cNvCxnSpPr>
          <p:nvPr/>
        </p:nvCxnSpPr>
        <p:spPr bwMode="auto">
          <a:xfrm>
            <a:off x="174173" y="3519115"/>
            <a:ext cx="4667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6" name="Прямая со стрелкой 45"/>
          <p:cNvCxnSpPr>
            <a:cxnSpLocks noChangeShapeType="1"/>
          </p:cNvCxnSpPr>
          <p:nvPr/>
        </p:nvCxnSpPr>
        <p:spPr bwMode="auto">
          <a:xfrm>
            <a:off x="704850" y="5210175"/>
            <a:ext cx="3905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7" name="Прямоугольник 80"/>
          <p:cNvSpPr>
            <a:spLocks noChangeArrowheads="1"/>
          </p:cNvSpPr>
          <p:nvPr/>
        </p:nvSpPr>
        <p:spPr bwMode="auto">
          <a:xfrm>
            <a:off x="640898" y="4471923"/>
            <a:ext cx="2781300" cy="1035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Исключение из списка претендентов на получение социальной выплаты по достижению возраста 36 лет;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82"/>
          <p:cNvSpPr>
            <a:spLocks noChangeArrowheads="1"/>
          </p:cNvSpPr>
          <p:nvPr/>
        </p:nvSpPr>
        <p:spPr bwMode="auto">
          <a:xfrm>
            <a:off x="5025930" y="4509120"/>
            <a:ext cx="2850248" cy="17860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Закрепить право добровольного перехода в альтернативную подпрограмму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Государственная поддержка граждан в сфере ипотечного жилищного кредитования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сохранением даты признания нуждающимися в улучшении жилищных условий;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Прямая со стрелкой 48"/>
          <p:cNvCxnSpPr>
            <a:cxnSpLocks noChangeShapeType="1"/>
          </p:cNvCxnSpPr>
          <p:nvPr/>
        </p:nvCxnSpPr>
        <p:spPr bwMode="auto">
          <a:xfrm>
            <a:off x="189376" y="4989448"/>
            <a:ext cx="468849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" name="Прямая со стрелкой 50"/>
          <p:cNvCxnSpPr>
            <a:cxnSpLocks noChangeShapeType="1"/>
          </p:cNvCxnSpPr>
          <p:nvPr/>
        </p:nvCxnSpPr>
        <p:spPr bwMode="auto">
          <a:xfrm>
            <a:off x="7867029" y="3645024"/>
            <a:ext cx="2857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2" name="Прямая со стрелкой 51"/>
          <p:cNvCxnSpPr>
            <a:cxnSpLocks noChangeShapeType="1"/>
          </p:cNvCxnSpPr>
          <p:nvPr/>
        </p:nvCxnSpPr>
        <p:spPr bwMode="auto">
          <a:xfrm>
            <a:off x="8152779" y="1205710"/>
            <a:ext cx="0" cy="446103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4" name="Прямая со стрелкой 53"/>
          <p:cNvCxnSpPr>
            <a:cxnSpLocks noChangeShapeType="1"/>
          </p:cNvCxnSpPr>
          <p:nvPr/>
        </p:nvCxnSpPr>
        <p:spPr bwMode="auto">
          <a:xfrm flipH="1">
            <a:off x="7882367" y="1205710"/>
            <a:ext cx="2704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5" name="Прямая со стрелкой 54"/>
          <p:cNvCxnSpPr>
            <a:cxnSpLocks noChangeShapeType="1"/>
          </p:cNvCxnSpPr>
          <p:nvPr/>
        </p:nvCxnSpPr>
        <p:spPr bwMode="auto">
          <a:xfrm flipH="1">
            <a:off x="7867030" y="5666740"/>
            <a:ext cx="285749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6" name="Прямая со стрелкой 55"/>
          <p:cNvCxnSpPr>
            <a:cxnSpLocks noChangeShapeType="1"/>
          </p:cNvCxnSpPr>
          <p:nvPr/>
        </p:nvCxnSpPr>
        <p:spPr bwMode="auto">
          <a:xfrm>
            <a:off x="7124700" y="7715250"/>
            <a:ext cx="0" cy="142113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" name="Прямая со стрелкой 56"/>
          <p:cNvCxnSpPr>
            <a:cxnSpLocks noChangeShapeType="1"/>
          </p:cNvCxnSpPr>
          <p:nvPr/>
        </p:nvCxnSpPr>
        <p:spPr bwMode="auto">
          <a:xfrm>
            <a:off x="3876675" y="8246110"/>
            <a:ext cx="628650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8" name="Прямая со стрелкой 57"/>
          <p:cNvCxnSpPr>
            <a:cxnSpLocks noChangeShapeType="1"/>
          </p:cNvCxnSpPr>
          <p:nvPr/>
        </p:nvCxnSpPr>
        <p:spPr bwMode="auto">
          <a:xfrm>
            <a:off x="705485" y="8601710"/>
            <a:ext cx="38989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9" name="Прямая со стрелкой 58"/>
          <p:cNvCxnSpPr>
            <a:cxnSpLocks noChangeShapeType="1"/>
          </p:cNvCxnSpPr>
          <p:nvPr/>
        </p:nvCxnSpPr>
        <p:spPr bwMode="auto">
          <a:xfrm flipH="1">
            <a:off x="6943725" y="9136380"/>
            <a:ext cx="180975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2" name="Rectangle 7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7469555" y="8620"/>
            <a:ext cx="1647800" cy="3600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Arial Black" pitchFamily="34" charset="0"/>
              </a:rPr>
              <a:t>ЛИСТ 10</a:t>
            </a:r>
            <a:endParaRPr lang="ru-RU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56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404664"/>
            <a:ext cx="8363272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Arial Black" panose="020B0A04020102020204" pitchFamily="34" charset="0"/>
                <a:ea typeface="Calibri"/>
              </a:rPr>
              <a:t>Количество участников, которые были исключены из списка претендентов на получение социальной выплаты</a:t>
            </a:r>
            <a:br>
              <a:rPr lang="ru-RU" sz="2000" b="1" dirty="0">
                <a:latin typeface="Arial Black" panose="020B0A04020102020204" pitchFamily="34" charset="0"/>
                <a:ea typeface="Calibri"/>
              </a:rPr>
            </a:br>
            <a:r>
              <a:rPr lang="ru-RU" sz="2000" b="1" dirty="0">
                <a:latin typeface="Arial Black" panose="020B0A04020102020204" pitchFamily="34" charset="0"/>
                <a:ea typeface="Calibri"/>
              </a:rPr>
              <a:t>по достижении 36 лет в 2021 году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 descr="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5"/>
            <a:ext cx="8712968" cy="40605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низ 4"/>
          <p:cNvSpPr>
            <a:spLocks noChangeArrowheads="1"/>
          </p:cNvSpPr>
          <p:nvPr/>
        </p:nvSpPr>
        <p:spPr bwMode="auto">
          <a:xfrm>
            <a:off x="5852082" y="5890602"/>
            <a:ext cx="233045" cy="346710"/>
          </a:xfrm>
          <a:prstGeom prst="downArrow">
            <a:avLst>
              <a:gd name="adj1" fmla="val 50000"/>
              <a:gd name="adj2" fmla="val 3719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6237312"/>
            <a:ext cx="17006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Всего: 28 семей</a:t>
            </a:r>
            <a:endParaRPr lang="ru-RU" sz="16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469555" y="8620"/>
            <a:ext cx="1647800" cy="3600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Arial Black" pitchFamily="34" charset="0"/>
              </a:rPr>
              <a:t>ЛИСТ 11</a:t>
            </a:r>
            <a:endParaRPr lang="ru-RU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29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91246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Список молодых семей – претендентов на получение социальных выплат в 2021 году, сформированный Департаментом строительства и архитектуры Ивановской области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" t="20128" r="1035" b="7349"/>
          <a:stretch>
            <a:fillRect/>
          </a:stretch>
        </p:blipFill>
        <p:spPr bwMode="auto">
          <a:xfrm>
            <a:off x="351502" y="1916832"/>
            <a:ext cx="8496944" cy="46000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796136" y="4229867"/>
            <a:ext cx="838520" cy="580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3348" y="5733256"/>
            <a:ext cx="851308" cy="580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469555" y="8620"/>
            <a:ext cx="1647800" cy="3600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Arial Black" pitchFamily="34" charset="0"/>
              </a:rPr>
              <a:t>ЛИСТ 12</a:t>
            </a:r>
            <a:endParaRPr lang="ru-RU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05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  <a:ea typeface="Calibri"/>
              </a:rPr>
              <a:t>Образец сводного списка молодых семей – претендентов на получение социальных выплат, </a:t>
            </a:r>
            <a:br>
              <a:rPr lang="ru-RU" sz="2000" dirty="0">
                <a:latin typeface="Arial Black" panose="020B0A04020102020204" pitchFamily="34" charset="0"/>
                <a:ea typeface="Calibri"/>
              </a:rPr>
            </a:br>
            <a:r>
              <a:rPr lang="ru-RU" sz="2000" dirty="0">
                <a:latin typeface="Arial Black" panose="020B0A04020102020204" pitchFamily="34" charset="0"/>
                <a:ea typeface="Calibri"/>
              </a:rPr>
              <a:t>предложенный автором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 descr="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17" y="1988840"/>
            <a:ext cx="8892480" cy="39185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469555" y="8620"/>
            <a:ext cx="1647800" cy="3600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Arial Black" pitchFamily="34" charset="0"/>
              </a:rPr>
              <a:t>ЛИСТ 13</a:t>
            </a:r>
            <a:endParaRPr lang="ru-RU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94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atin typeface="Arial Black" panose="020B0A04020102020204" pitchFamily="34" charset="0"/>
                <a:ea typeface="Times New Roman"/>
                <a:cs typeface="Times New Roman"/>
              </a:rPr>
              <a:t>Основные показатели подпрограммы </a:t>
            </a:r>
            <a:r>
              <a:rPr lang="ru-RU" sz="2200" dirty="0" smtClean="0">
                <a:latin typeface="Arial Black" panose="020B0A04020102020204" pitchFamily="34" charset="0"/>
                <a:ea typeface="Calibri"/>
                <a:cs typeface="Times New Roman"/>
              </a:rPr>
              <a:t>«Государственная поддержка граждан в сфере ипотечного жилищного кредитования» за 2018 – 2021 годы</a:t>
            </a:r>
            <a:r>
              <a:rPr lang="ru-RU" sz="4400" dirty="0">
                <a:ea typeface="Calibri"/>
                <a:cs typeface="Times New Roman"/>
              </a:rPr>
              <a:t/>
            </a:r>
            <a:br>
              <a:rPr lang="ru-RU" sz="4400" dirty="0"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3004983"/>
              </p:ext>
            </p:extLst>
          </p:nvPr>
        </p:nvGraphicFramePr>
        <p:xfrm>
          <a:off x="1259632" y="1772816"/>
          <a:ext cx="7056784" cy="2208276"/>
        </p:xfrm>
        <a:graphic>
          <a:graphicData uri="http://schemas.openxmlformats.org/drawingml/2006/table">
            <a:tbl>
              <a:tblPr firstRow="1" firstCol="1" bandRow="1"/>
              <a:tblGrid>
                <a:gridCol w="2019837"/>
                <a:gridCol w="982819"/>
                <a:gridCol w="1104949"/>
                <a:gridCol w="1672960"/>
                <a:gridCol w="1276219"/>
              </a:tblGrid>
              <a:tr h="443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Финансирование,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млн. руб.: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3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(освоено – 23,96)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30,11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Улучшили жилищные условия, семей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 план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 факт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 план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(выдано 31свидетельство)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56236652"/>
              </p:ext>
            </p:extLst>
          </p:nvPr>
        </p:nvGraphicFramePr>
        <p:xfrm>
          <a:off x="1187624" y="3955685"/>
          <a:ext cx="7056784" cy="2919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7469555" y="8620"/>
            <a:ext cx="1647800" cy="3600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Arial Black" pitchFamily="34" charset="0"/>
              </a:rPr>
              <a:t>ЛИСТ 14</a:t>
            </a:r>
            <a:endParaRPr lang="ru-RU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64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35280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  <a:ea typeface="Calibri"/>
              </a:rPr>
              <a:t>Авторское предложение по участию в альтернативной подпрограмме </a:t>
            </a:r>
            <a:r>
              <a:rPr lang="ru-RU" sz="2000" dirty="0" smtClean="0">
                <a:latin typeface="Arial Black" panose="020B0A04020102020204" pitchFamily="34" charset="0"/>
                <a:ea typeface="Calibri"/>
              </a:rPr>
              <a:t>«</a:t>
            </a:r>
            <a:r>
              <a:rPr lang="ru-RU" sz="2000" dirty="0">
                <a:latin typeface="Arial Black" panose="020B0A04020102020204" pitchFamily="34" charset="0"/>
                <a:ea typeface="Calibri"/>
              </a:rPr>
              <a:t>Государственная поддержка граждан в сфере ипотечного жилищного кредитования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17431" name="Picture 2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83" t="25162" r="16067" b="11364"/>
          <a:stretch/>
        </p:blipFill>
        <p:spPr bwMode="auto">
          <a:xfrm>
            <a:off x="165277" y="2031860"/>
            <a:ext cx="8930153" cy="464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469555" y="8620"/>
            <a:ext cx="1647800" cy="3600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Arial Black" pitchFamily="34" charset="0"/>
              </a:rPr>
              <a:t>ЛИСТ 15</a:t>
            </a:r>
            <a:endParaRPr lang="ru-RU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3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Arial Black" panose="020B0A04020102020204" pitchFamily="34" charset="0"/>
                <a:ea typeface="Calibri"/>
              </a:rPr>
              <a:t>Эффективность от предложений по совершенствованию механизма обеспечения </a:t>
            </a:r>
            <a:r>
              <a:rPr lang="en-US" sz="2000" b="1" dirty="0" smtClean="0">
                <a:latin typeface="Arial Black" panose="020B0A04020102020204" pitchFamily="34" charset="0"/>
                <a:ea typeface="Calibri"/>
              </a:rPr>
              <a:t/>
            </a:r>
            <a:br>
              <a:rPr lang="en-US" sz="2000" b="1" dirty="0" smtClean="0">
                <a:latin typeface="Arial Black" panose="020B0A04020102020204" pitchFamily="34" charset="0"/>
                <a:ea typeface="Calibri"/>
              </a:rPr>
            </a:br>
            <a:r>
              <a:rPr lang="ru-RU" sz="2000" b="1" dirty="0" smtClean="0">
                <a:latin typeface="Arial Black" panose="020B0A04020102020204" pitchFamily="34" charset="0"/>
                <a:ea typeface="Calibri"/>
              </a:rPr>
              <a:t>жильем </a:t>
            </a:r>
            <a:r>
              <a:rPr lang="ru-RU" sz="2000" b="1" dirty="0">
                <a:latin typeface="Arial Black" panose="020B0A04020102020204" pitchFamily="34" charset="0"/>
                <a:ea typeface="Calibri"/>
              </a:rPr>
              <a:t>молодых семей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pic>
        <p:nvPicPr>
          <p:cNvPr id="15399" name="Picture 3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07" t="24026" r="15392" b="14448"/>
          <a:stretch/>
        </p:blipFill>
        <p:spPr bwMode="auto">
          <a:xfrm>
            <a:off x="180711" y="1859779"/>
            <a:ext cx="8704613" cy="450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469555" y="8620"/>
            <a:ext cx="1647800" cy="3600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Arial Black" pitchFamily="34" charset="0"/>
              </a:rPr>
              <a:t>ЛИСТ 16</a:t>
            </a:r>
            <a:endParaRPr lang="ru-RU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8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305800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6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36004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Цель, задачи и научная новизна магистерского исследования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1443038" y="3219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2635625"/>
              </p:ext>
            </p:extLst>
          </p:nvPr>
        </p:nvGraphicFramePr>
        <p:xfrm>
          <a:off x="395536" y="1124744"/>
          <a:ext cx="8496944" cy="504056"/>
        </p:xfrm>
        <a:graphic>
          <a:graphicData uri="http://schemas.openxmlformats.org/drawingml/2006/table">
            <a:tbl>
              <a:tblPr firstRow="1" firstCol="1" bandRow="1"/>
              <a:tblGrid>
                <a:gridCol w="8496944"/>
              </a:tblGrid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Целью магистерской диссертационной работы является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разработка предложений по совершенствованию механизма обеспечения жильем молодых семей (на примере Ивановской области)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5" name="Прямая со стрелкой 24"/>
          <p:cNvCxnSpPr/>
          <p:nvPr/>
        </p:nvCxnSpPr>
        <p:spPr>
          <a:xfrm>
            <a:off x="4497724" y="1625591"/>
            <a:ext cx="0" cy="1185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0464302"/>
              </p:ext>
            </p:extLst>
          </p:nvPr>
        </p:nvGraphicFramePr>
        <p:xfrm>
          <a:off x="395536" y="1744160"/>
          <a:ext cx="8496944" cy="2734056"/>
        </p:xfrm>
        <a:graphic>
          <a:graphicData uri="http://schemas.openxmlformats.org/drawingml/2006/table">
            <a:tbl>
              <a:tblPr firstRow="1" firstCol="1" bandRow="1"/>
              <a:tblGrid>
                <a:gridCol w="8496944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Для достижения указанной цели поставлены и решены следующие </a:t>
                      </a: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задачи:</a:t>
                      </a:r>
                      <a:endParaRPr lang="ru-RU" sz="1100" b="1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изучить </a:t>
                      </a:r>
                      <a:r>
                        <a:rPr lang="ru-RU" sz="120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нормативно - правовую базу по обеспечению жильем молодых семей, а именно сделать обзор основных понятий по теме магистерского исследования, изучить эволюцию подпрограммы «Обеспечение жильем молодых семей» на федеральном и региональном уровне, а именно в Ивановской области. Выявить основные проблемы, связанные с реализацией подпрограммы в Ивановской области; </a:t>
                      </a:r>
                      <a:endParaRPr lang="ru-RU" sz="110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исследовать ход реализации подпрограммы «Обеспечение жильем молодых семей», а именно провести анализ подпрограммы в целом по Российской Федерации, по регионам Российской Федерации (Ярославская, Оренбургская и Тверская области), а также проанализировать показатели по реализации подпрограммы в Ивановской области. Изучить механизм выдачи свидетельств в рамках подпрограммы; </a:t>
                      </a:r>
                      <a:endParaRPr lang="ru-RU" sz="110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разработать предложения по совершенствованию </a:t>
                      </a:r>
                      <a:r>
                        <a:rPr lang="ru-RU" sz="120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механизма обеспечения жильем молодых семей, которые включают в себя: увеличение возраста участников подпрограммы, алгоритм формирования списка молодых семей, а также  участие в альтернативной подпрограмме «Государственная поддержка граждан в сфере ипотечного жилищного кредитования» и представить эффективность от данных предложений.</a:t>
                      </a:r>
                      <a:endParaRPr lang="ru-RU" sz="110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9985409"/>
              </p:ext>
            </p:extLst>
          </p:nvPr>
        </p:nvGraphicFramePr>
        <p:xfrm>
          <a:off x="395536" y="4653136"/>
          <a:ext cx="8496944" cy="2103120"/>
        </p:xfrm>
        <a:graphic>
          <a:graphicData uri="http://schemas.openxmlformats.org/drawingml/2006/table">
            <a:tbl>
              <a:tblPr firstRow="1" firstCol="1" bandRow="1"/>
              <a:tblGrid>
                <a:gridCol w="8496944"/>
              </a:tblGrid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Научная новизна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диссертационного исследования состоит в следующем: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Разработано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предложение, по уточнению возраста участников подпрограммы, позволяющее увеличить предельный возраст молодой семьи до 40 лет, в результате большее количество молодых семей дождутся получения социальной выплаты и повысится доступность государственной поддержки в улучшении жилищных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условий.</a:t>
                      </a: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Сформулирован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новый порядок формирования списка молодых семей – претендентов на получение социальных выплат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отличающийся способом распределения списка по районам Ивановской области, который позволит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улучшить жилищные условия семьям из разных муниципальных образований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Предложен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альтернативный вариант улучшения жилищных условий молодых семей, исключенных из списка участников по достижению возраста 36 лет, дающий возможность получения субсидии в рамках подпрограммы «Государственная поддержка граждан в сфере ипотечного жилищного кредитования».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2" name="Прямая со стрелкой 31"/>
          <p:cNvCxnSpPr>
            <a:stCxn id="26" idx="2"/>
            <a:endCxn id="27" idx="0"/>
          </p:cNvCxnSpPr>
          <p:nvPr/>
        </p:nvCxnSpPr>
        <p:spPr>
          <a:xfrm>
            <a:off x="4644008" y="4478216"/>
            <a:ext cx="0" cy="1749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7469555" y="8620"/>
            <a:ext cx="1647800" cy="3600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Arial Black" pitchFamily="34" charset="0"/>
              </a:rPr>
              <a:t>ЛИСТ 1</a:t>
            </a:r>
            <a:endParaRPr lang="ru-RU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97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027585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Этапы и </a:t>
            </a:r>
            <a:r>
              <a:rPr lang="ru-RU" sz="2000" dirty="0" smtClean="0">
                <a:solidFill>
                  <a:srgbClr val="373545"/>
                </a:solidFill>
                <a:latin typeface="Arial Black" panose="020B0A04020102020204" pitchFamily="34" charset="0"/>
                <a:cs typeface="Times New Roman"/>
              </a:rPr>
              <a:t>о</a:t>
            </a:r>
            <a:r>
              <a:rPr lang="ru-RU" sz="2000" dirty="0" smtClean="0">
                <a:solidFill>
                  <a:srgbClr val="373545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сновные </a:t>
            </a:r>
            <a:r>
              <a:rPr lang="ru-RU" sz="2000" dirty="0">
                <a:solidFill>
                  <a:srgbClr val="373545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показатели подпрограммы </a:t>
            </a:r>
            <a:r>
              <a:rPr lang="ru-RU" sz="2000" dirty="0">
                <a:solidFill>
                  <a:srgbClr val="373545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«Обеспечение жильем молодых семей» в </a:t>
            </a:r>
            <a:r>
              <a:rPr lang="ru-RU" sz="2000" dirty="0" smtClean="0">
                <a:solidFill>
                  <a:srgbClr val="373545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Российской Федерации за </a:t>
            </a:r>
            <a:r>
              <a:rPr lang="ru-RU" sz="2000" dirty="0">
                <a:solidFill>
                  <a:srgbClr val="373545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2018 – 2021 годы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90" t="24756" r="34558" b="10634"/>
          <a:stretch/>
        </p:blipFill>
        <p:spPr bwMode="auto">
          <a:xfrm>
            <a:off x="179512" y="1916832"/>
            <a:ext cx="3194463" cy="472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5301208"/>
            <a:ext cx="1800200" cy="147496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3070740"/>
              </p:ext>
            </p:extLst>
          </p:nvPr>
        </p:nvGraphicFramePr>
        <p:xfrm>
          <a:off x="3218687" y="1941707"/>
          <a:ext cx="5713642" cy="3154680"/>
        </p:xfrm>
        <a:graphic>
          <a:graphicData uri="http://schemas.openxmlformats.org/drawingml/2006/table">
            <a:tbl>
              <a:tblPr firstRow="1" firstCol="1" bandRow="1"/>
              <a:tblGrid>
                <a:gridCol w="1630208"/>
                <a:gridCol w="907430"/>
                <a:gridCol w="990083"/>
                <a:gridCol w="1072737"/>
                <a:gridCol w="1113184"/>
              </a:tblGrid>
              <a:tr h="365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Финансирование,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руб.: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Федеральный бюджет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4 300 063,6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5 059 107,8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5 042 976, 8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4 533 208,4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Консолидированные средства бюджетов субъектов Российской Федерации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8 632 573,7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6 112 143,1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8 403 482, 3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7 103 112, 1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субъектов РФ, принявших участие в подпрограмме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Улучшили жилищные условия, семей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14 971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15 979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16 123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14 421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7469555" y="8620"/>
            <a:ext cx="1647800" cy="3600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Arial Black" pitchFamily="34" charset="0"/>
              </a:rPr>
              <a:t>ЛИСТ 2</a:t>
            </a:r>
            <a:endParaRPr lang="ru-RU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60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04151"/>
            <a:ext cx="8229600" cy="722344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  <a:tabLst>
                <a:tab pos="226695" algn="l"/>
              </a:tabLst>
            </a:pPr>
            <a:r>
              <a:rPr lang="ru-RU" sz="2200" dirty="0">
                <a:latin typeface="Arial Black" panose="020B0A04020102020204" pitchFamily="34" charset="0"/>
                <a:ea typeface="Times New Roman"/>
              </a:rPr>
              <a:t>Сравнительный анализ перечня целей для предоставления молодым семьям социальных выплат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904" y="1556791"/>
            <a:ext cx="8655576" cy="5127768"/>
          </a:xfrm>
        </p:spPr>
        <p:txBody>
          <a:bodyPr>
            <a:normAutofit/>
          </a:bodyPr>
          <a:lstStyle/>
          <a:p>
            <a:pPr algn="ctr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78" t="25366" r="14222" b="9049"/>
          <a:stretch/>
        </p:blipFill>
        <p:spPr bwMode="auto">
          <a:xfrm>
            <a:off x="131072" y="1710044"/>
            <a:ext cx="8977745" cy="479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469555" y="8620"/>
            <a:ext cx="1647800" cy="3600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Arial Black" pitchFamily="34" charset="0"/>
              </a:rPr>
              <a:t>ЛИСТ 3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82149"/>
            <a:ext cx="8229600" cy="34864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  <a:ea typeface="Calibri"/>
              </a:rPr>
              <a:t>Количество молодых семей в Российской Федерации, которым были выданы свидетельства о праве на получение социальной выплаты в </a:t>
            </a:r>
            <a:br>
              <a:rPr lang="ru-RU" sz="2000" dirty="0">
                <a:latin typeface="Arial Black" panose="020B0A04020102020204" pitchFamily="34" charset="0"/>
                <a:ea typeface="Calibri"/>
              </a:rPr>
            </a:br>
            <a:r>
              <a:rPr lang="ru-RU" sz="2000" dirty="0">
                <a:latin typeface="Arial Black" panose="020B0A04020102020204" pitchFamily="34" charset="0"/>
                <a:ea typeface="Calibri"/>
              </a:rPr>
              <a:t>2018 – 2021 гг. (тыс. семей)</a:t>
            </a:r>
            <a:endParaRPr lang="ru-RU" sz="2000" dirty="0" smtClean="0">
              <a:latin typeface="Arial Black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5516" y="1124743"/>
            <a:ext cx="8970979" cy="197854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134091619"/>
              </p:ext>
            </p:extLst>
          </p:nvPr>
        </p:nvGraphicFramePr>
        <p:xfrm>
          <a:off x="1238637" y="2708920"/>
          <a:ext cx="662473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7469555" y="8620"/>
            <a:ext cx="1647800" cy="3600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Arial Black" pitchFamily="34" charset="0"/>
              </a:rPr>
              <a:t>ЛИСТ 4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44016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Black" pitchFamily="34" charset="0"/>
              </a:rPr>
              <a:t>Основные показатели подпрограммы «Обеспечение жильем молодых семей» в Ивановской области </a:t>
            </a: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за </a:t>
            </a:r>
            <a:r>
              <a:rPr lang="ru-RU" sz="2000" dirty="0">
                <a:latin typeface="Arial Black" pitchFamily="34" charset="0"/>
              </a:rPr>
              <a:t>2018 – 2021 годы</a:t>
            </a:r>
            <a:r>
              <a:rPr lang="ru-RU" sz="2500" dirty="0">
                <a:latin typeface="Arial Black" pitchFamily="34" charset="0"/>
              </a:rPr>
              <a:t/>
            </a:r>
            <a:br>
              <a:rPr lang="ru-RU" sz="2500" dirty="0">
                <a:latin typeface="Arial Black" pitchFamily="34" charset="0"/>
              </a:rPr>
            </a:br>
            <a:endParaRPr lang="ru-RU" sz="2500" dirty="0"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0169462"/>
              </p:ext>
            </p:extLst>
          </p:nvPr>
        </p:nvGraphicFramePr>
        <p:xfrm>
          <a:off x="467544" y="1700808"/>
          <a:ext cx="8352928" cy="2526643"/>
        </p:xfrm>
        <a:graphic>
          <a:graphicData uri="http://schemas.openxmlformats.org/drawingml/2006/table">
            <a:tbl>
              <a:tblPr firstRow="1" firstCol="1" bandRow="1"/>
              <a:tblGrid>
                <a:gridCol w="2597493"/>
                <a:gridCol w="1078537"/>
                <a:gridCol w="1173858"/>
                <a:gridCol w="1876408"/>
                <a:gridCol w="1626632"/>
              </a:tblGrid>
              <a:tr h="318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Финансирование,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 руб.: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Федеральный бюджет (ФБ)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Областной бюджет (ОБ)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7,07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ФБ + ОБ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45,79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(освоено – 97,95)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21,26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Улучшили жилищные условия, семей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154 план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(выдано 166 свидетельств)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424257894"/>
              </p:ext>
            </p:extLst>
          </p:nvPr>
        </p:nvGraphicFramePr>
        <p:xfrm>
          <a:off x="179512" y="4437112"/>
          <a:ext cx="878497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525176032"/>
              </p:ext>
            </p:extLst>
          </p:nvPr>
        </p:nvGraphicFramePr>
        <p:xfrm>
          <a:off x="467544" y="4293096"/>
          <a:ext cx="835292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7469555" y="8620"/>
            <a:ext cx="1647800" cy="3600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Arial Black" pitchFamily="34" charset="0"/>
              </a:rPr>
              <a:t>ЛИСТ 5</a:t>
            </a:r>
            <a:endParaRPr lang="ru-RU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92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36004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Количество свидетельств, выданных в Ивановской области за 2018 – 2021 гг. и прогнозные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показатели на 2022 г.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611" t="31007" r="38119" b="20454"/>
          <a:stretch/>
        </p:blipFill>
        <p:spPr bwMode="auto">
          <a:xfrm>
            <a:off x="14457" y="1772816"/>
            <a:ext cx="3536567" cy="433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94289636"/>
              </p:ext>
            </p:extLst>
          </p:nvPr>
        </p:nvGraphicFramePr>
        <p:xfrm>
          <a:off x="3579532" y="1988840"/>
          <a:ext cx="5312948" cy="3687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7469555" y="8620"/>
            <a:ext cx="1647800" cy="3600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Arial Black" pitchFamily="34" charset="0"/>
              </a:rPr>
              <a:t>ЛИСТ 6</a:t>
            </a:r>
            <a:endParaRPr lang="ru-RU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39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8229600" cy="30721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  <a:ea typeface="Calibri"/>
              </a:rPr>
              <a:t>Основные цели использования социальных выплат молодыми семьями в Ивановской </a:t>
            </a:r>
            <a:r>
              <a:rPr lang="ru-RU" sz="2000" dirty="0" smtClean="0">
                <a:latin typeface="Arial Black" panose="020B0A04020102020204" pitchFamily="34" charset="0"/>
                <a:ea typeface="Calibri"/>
              </a:rPr>
              <a:t>области</a:t>
            </a:r>
            <a:endParaRPr lang="ru-RU" sz="2000" dirty="0" smtClean="0">
              <a:latin typeface="Arial Black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4275005127"/>
              </p:ext>
            </p:extLst>
          </p:nvPr>
        </p:nvGraphicFramePr>
        <p:xfrm>
          <a:off x="323528" y="3933056"/>
          <a:ext cx="849694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4308139"/>
              </p:ext>
            </p:extLst>
          </p:nvPr>
        </p:nvGraphicFramePr>
        <p:xfrm>
          <a:off x="395536" y="1772816"/>
          <a:ext cx="8424937" cy="2208276"/>
        </p:xfrm>
        <a:graphic>
          <a:graphicData uri="http://schemas.openxmlformats.org/drawingml/2006/table">
            <a:tbl>
              <a:tblPr firstRow="1" firstCol="1" bandRow="1"/>
              <a:tblGrid>
                <a:gridCol w="2091490"/>
                <a:gridCol w="1622313"/>
                <a:gridCol w="1570378"/>
                <a:gridCol w="1549252"/>
                <a:gridCol w="1591504"/>
              </a:tblGrid>
              <a:tr h="672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Состав семьи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Нормативная площадь жилья, кв.м.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Размер субсидии,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Норматив стоимости </a:t>
                      </a:r>
                      <a:b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кв.м., 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Размер субсидии, 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Муж, жена (без детей)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37 375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470 925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родитель и 1 ребенок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37 375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549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Муж, жена и 1 ребенок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37 375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706 388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Муж, жена и 2 ребенка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37 375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941 850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Муж, жена и 3 ребенка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37 375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1 177 313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7469555" y="8620"/>
            <a:ext cx="1647800" cy="3600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Arial Black" pitchFamily="34" charset="0"/>
              </a:rPr>
              <a:t>ЛИСТ 7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397" y="1772816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latin typeface="Arial Black" pitchFamily="34" charset="0"/>
              </a:rPr>
              <a:t>Анализ обращений граждан за 2019 – 2021 гг., нуждающихся в улучшении жилищных условий, поступивших в  Департамент строительства и архитектуры Ивановской области</a:t>
            </a:r>
            <a:endParaRPr lang="ru-RU" sz="2200" dirty="0" smtClean="0">
              <a:latin typeface="Arial Black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94" t="32183" r="25174" b="32102"/>
          <a:stretch/>
        </p:blipFill>
        <p:spPr bwMode="auto">
          <a:xfrm>
            <a:off x="1037781" y="2492896"/>
            <a:ext cx="7488833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469555" y="8620"/>
            <a:ext cx="1647800" cy="3600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Arial Black" pitchFamily="34" charset="0"/>
              </a:rPr>
              <a:t>ЛИСТ 8</a:t>
            </a:r>
            <a:endParaRPr lang="ru-RU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01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3288</TotalTime>
  <Words>983</Words>
  <Application>Microsoft Office PowerPoint</Application>
  <PresentationFormat>Экран (4:3)</PresentationFormat>
  <Paragraphs>203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Институт развития компетенций Кафедра организации производства и городского хозяйства</vt:lpstr>
      <vt:lpstr>Цель, задачи и научная новизна магистерского исследования</vt:lpstr>
      <vt:lpstr>Этапы и основные показатели подпрограммы «Обеспечение жильем молодых семей» в Российской Федерации за 2018 – 2021 годы</vt:lpstr>
      <vt:lpstr>Сравнительный анализ перечня целей для предоставления молодым семьям социальных выплат </vt:lpstr>
      <vt:lpstr>Количество молодых семей в Российской Федерации, которым были выданы свидетельства о праве на получение социальной выплаты в  2018 – 2021 гг. (тыс. семей)</vt:lpstr>
      <vt:lpstr>Основные показатели подпрограммы «Обеспечение жильем молодых семей» в Ивановской области  за 2018 – 2021 годы </vt:lpstr>
      <vt:lpstr>Количество свидетельств, выданных в Ивановской области за 2018 – 2021 гг. и прогнозные  показатели на 2022 г.</vt:lpstr>
      <vt:lpstr>Основные цели использования социальных выплат молодыми семьями в Ивановской области</vt:lpstr>
      <vt:lpstr>Анализ обращений граждан за 2019 – 2021 гг., нуждающихся в улучшении жилищных условий, поступивших в  Департамент строительства и архитектуры Ивановской области</vt:lpstr>
      <vt:lpstr>Количество семей, улучшивших жилищные условия в Ярославской, Оренбургской и Тверской областях  в 2019 - 2021 гг.</vt:lpstr>
      <vt:lpstr> </vt:lpstr>
      <vt:lpstr>Количество участников, которые были исключены из списка претендентов на получение социальной выплаты по достижении 36 лет в 2021 году</vt:lpstr>
      <vt:lpstr>Список молодых семей – претендентов на получение социальных выплат в 2021 году, сформированный Департаментом строительства и архитектуры Ивановской области</vt:lpstr>
      <vt:lpstr>Образец сводного списка молодых семей – претендентов на получение социальных выплат,  предложенный автором</vt:lpstr>
      <vt:lpstr>Основные показатели подпрограммы «Государственная поддержка граждан в сфере ипотечного жилищного кредитования» за 2018 – 2021 годы </vt:lpstr>
      <vt:lpstr>Авторское предложение по участию в альтернативной подпрограмме «Государственная поддержка граждан в сфере ипотечного жилищного кредитования</vt:lpstr>
      <vt:lpstr>Эффективность от предложений по совершенствованию механизма обеспечения  жильем молодых семей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РОССИЙСКОЙ ФЕДЕРАЦИИ Федеральное государственное бюджетное учреждение высшего образования «Ивановский государственный политехнический университет»   Инженерно-строительный институт   Кафедра Гидравлики, теплотехники и инженерных сетей</dc:title>
  <dc:creator>Юлия</dc:creator>
  <cp:lastModifiedBy>User</cp:lastModifiedBy>
  <cp:revision>205</cp:revision>
  <cp:lastPrinted>2022-02-21T08:00:47Z</cp:lastPrinted>
  <dcterms:created xsi:type="dcterms:W3CDTF">2017-05-14T12:08:28Z</dcterms:created>
  <dcterms:modified xsi:type="dcterms:W3CDTF">2024-06-20T09:45:26Z</dcterms:modified>
</cp:coreProperties>
</file>