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642194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ТЕМА 11. УЧЕТ ИНФЛЯЦИИ,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НЕОПРЕДЕЛЕННОСТИ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 РИСКА ПРИ ОЦЕНКЕ ЭФФЕКТИВНОСТИ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ИП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Учет инфляции осуществляется с использованием:</a:t>
            </a:r>
          </a:p>
          <a:p>
            <a:pPr marL="0" indent="0">
              <a:buNone/>
            </a:pPr>
            <a:r>
              <a:rPr lang="ru-RU" dirty="0"/>
              <a:t>1) общего индекса внутренней рублевой инфляции, определяемого с учетом систематически корректируемого рабочего прогноза хода инфляции;</a:t>
            </a:r>
          </a:p>
          <a:p>
            <a:pPr marL="0" indent="0">
              <a:buNone/>
            </a:pPr>
            <a:r>
              <a:rPr lang="ru-RU" dirty="0"/>
              <a:t>2) прогнозов валютного курса рубля;</a:t>
            </a:r>
          </a:p>
          <a:p>
            <a:pPr marL="0" indent="0">
              <a:buNone/>
            </a:pPr>
            <a:r>
              <a:rPr lang="ru-RU" dirty="0"/>
              <a:t>3) прогнозов внешней инфляции;</a:t>
            </a:r>
          </a:p>
          <a:p>
            <a:pPr marL="0" indent="0">
              <a:buNone/>
            </a:pPr>
            <a:r>
              <a:rPr lang="ru-RU" dirty="0"/>
              <a:t>4) прогнозов изменения во времени цен на продукцию и ресурсы (в том числе газ, нефть, энергоресурсы, оборудование, строительно-монтажные работы, сырье, отдельные виды материальных ресурсов), а также прогнозов изменения уровня средней заработной платы и других укрупненных показателей на перспективу;</a:t>
            </a:r>
          </a:p>
          <a:p>
            <a:pPr marL="0" indent="0">
              <a:buNone/>
            </a:pPr>
            <a:r>
              <a:rPr lang="ru-RU" dirty="0"/>
              <a:t>5) прогноза ставок налогов, пошлин, ставок рефинансирования ЦБ РФ и других финансовых нормативов государственного регулирования.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729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Учет неопределенности при оценке эффективности инвестиционного проекта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9492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В расчетах эффективности инвестиционных проектов рекомендуется учитывать </a:t>
            </a:r>
            <a:r>
              <a:rPr lang="ru-RU" b="1" dirty="0"/>
              <a:t>неопределенность</a:t>
            </a:r>
            <a:r>
              <a:rPr lang="ru-RU" dirty="0"/>
              <a:t>, т.е. неполноту и неточность информации об условиях реализации проекта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Можно выделить следующие </a:t>
            </a:r>
            <a:r>
              <a:rPr lang="ru-RU" b="1" i="1" dirty="0"/>
              <a:t>виды неопределенности</a:t>
            </a:r>
            <a:r>
              <a:rPr lang="ru-RU" dirty="0"/>
              <a:t> в инвестиционной деятельности:</a:t>
            </a:r>
          </a:p>
          <a:p>
            <a:pPr marL="0" indent="0">
              <a:buNone/>
            </a:pPr>
            <a:r>
              <a:rPr lang="ru-RU" dirty="0"/>
              <a:t>1. Неопределенность природы (внешней среды) по отношению к реализуемому проекту, которая, в свою очередь, возникает:</a:t>
            </a:r>
          </a:p>
          <a:p>
            <a:pPr marL="0" indent="0">
              <a:buNone/>
            </a:pPr>
            <a:r>
              <a:rPr lang="ru-RU" dirty="0"/>
              <a:t>а) как незнание всего того, что может повлиять на деятельность предприятия;</a:t>
            </a:r>
          </a:p>
          <a:p>
            <a:pPr marL="0" indent="0">
              <a:buNone/>
            </a:pPr>
            <a:r>
              <a:rPr lang="ru-RU" dirty="0"/>
              <a:t>б) как случайность, например под влиянием случайных внешних воздействий (изменение климата, состояния атмосферы, температуры и т.п.).</a:t>
            </a:r>
          </a:p>
          <a:p>
            <a:pPr marL="0" indent="0">
              <a:buNone/>
            </a:pPr>
            <a:r>
              <a:rPr lang="ru-RU" dirty="0"/>
              <a:t>2. Неопределенность целей, наличие многокритериальности инвестиционной деятельности.</a:t>
            </a:r>
          </a:p>
          <a:p>
            <a:pPr marL="0" indent="0">
              <a:buNone/>
            </a:pPr>
            <a:r>
              <a:rPr lang="ru-RU" dirty="0"/>
              <a:t>3. Неопределенность противодействия (конфликтные ситуации, наличие несовпадающих интересов участников операций).</a:t>
            </a:r>
          </a:p>
          <a:p>
            <a:pPr marL="0" indent="0">
              <a:buNone/>
            </a:pPr>
            <a:r>
              <a:rPr lang="ru-RU" dirty="0"/>
              <a:t>4. Неопределенность параметров рыночных условий хозяйствования: нестабильность экономических процессов, определяемых ограниченностью ресурсов; изменение спроса и предпочтений потребителей.</a:t>
            </a:r>
          </a:p>
          <a:p>
            <a:pPr marL="0" indent="0">
              <a:buNone/>
            </a:pPr>
            <a:r>
              <a:rPr lang="ru-RU" dirty="0"/>
              <a:t>5. Неопределенность, связанная с необходимостью учета фактора времени в инвестиционной деятельности.</a:t>
            </a:r>
          </a:p>
          <a:p>
            <a:pPr marL="0" indent="0">
              <a:buNone/>
            </a:pPr>
            <a:r>
              <a:rPr lang="ru-RU" dirty="0"/>
              <a:t>6. «Организованная» неопределенность, обусловленная сокрытием объективной информации по экономическим, политическим и другим причинам.</a:t>
            </a:r>
          </a:p>
          <a:p>
            <a:pPr marL="0" indent="0">
              <a:buNone/>
            </a:pPr>
            <a:r>
              <a:rPr lang="ru-RU" dirty="0"/>
              <a:t>7. Неопределенность, вызванная недостаточной квалификацией инвестиционного менеджера, ошибками анализа и моделирования, несовершенством используемого инструментария и методическими ограничениями, отсутствием вычислительных средств достаточной мощности и др.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263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В целях оценки устойчивости и эффективности проекта в условиях неопределенности рекомендуется использовать следующие методы (каждый следующий метод является более точным, хотя и более трудоемким, и поэтому применение каждого из них делает ненужным применение предыдущих):</a:t>
            </a:r>
          </a:p>
          <a:p>
            <a:pPr marL="0" indent="0">
              <a:buNone/>
            </a:pPr>
            <a:r>
              <a:rPr lang="ru-RU" dirty="0"/>
              <a:t>1) укрупненную оценку устойчивости;</a:t>
            </a:r>
          </a:p>
          <a:p>
            <a:pPr marL="0" indent="0">
              <a:buNone/>
            </a:pPr>
            <a:r>
              <a:rPr lang="ru-RU" dirty="0"/>
              <a:t>2) расчет уровней безубыточности;</a:t>
            </a:r>
          </a:p>
          <a:p>
            <a:pPr marL="0" indent="0">
              <a:buNone/>
            </a:pPr>
            <a:r>
              <a:rPr lang="ru-RU" dirty="0"/>
              <a:t>3) метод вариации параметров;</a:t>
            </a:r>
          </a:p>
          <a:p>
            <a:pPr marL="0" indent="0">
              <a:buNone/>
            </a:pPr>
            <a:r>
              <a:rPr lang="ru-RU" dirty="0"/>
              <a:t>4) оценку ожидаемого эффекта проекта с учетом количественных характеристик неопределенности.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7065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Учет риска при оценке эффективности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/>
              <a:t>инвестиционного проекта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В расчетах эффективности инвестиционных проектов рекомендуется учитывать </a:t>
            </a:r>
            <a:r>
              <a:rPr lang="ru-RU" b="1" dirty="0"/>
              <a:t>риск</a:t>
            </a:r>
            <a:r>
              <a:rPr lang="ru-RU" dirty="0"/>
              <a:t>, т.е. возможность возникновения таких условий, которые приведут к негативным последствиям для всех или отдельных участников проекта.</a:t>
            </a:r>
          </a:p>
          <a:p>
            <a:pPr marL="0" indent="0">
              <a:buNone/>
            </a:pPr>
            <a:r>
              <a:rPr lang="ru-RU" dirty="0"/>
              <a:t>Показатели эффективности проекта, исчисленные с учетом факторов риска и неопределенности, называются </a:t>
            </a:r>
            <a:r>
              <a:rPr lang="ru-RU" b="1" i="1" dirty="0"/>
              <a:t>ожидаемыми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85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b="1" i="1" dirty="0"/>
              <a:t>Инвестиционные риски</a:t>
            </a:r>
            <a:r>
              <a:rPr lang="ru-RU" dirty="0"/>
              <a:t> подразделяются следующим образом:</a:t>
            </a:r>
          </a:p>
          <a:p>
            <a:pPr marL="0" indent="0">
              <a:buNone/>
            </a:pPr>
            <a:r>
              <a:rPr lang="ru-RU" dirty="0"/>
              <a:t>1. </a:t>
            </a:r>
            <a:r>
              <a:rPr lang="ru-RU" i="1" dirty="0"/>
              <a:t>По причинам возникновения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а) диверсифицируемый риск (внутренний) связан с особенностями осуществления конкретного проекта (доступность сырья, успех программ маркетинга и др.), его можно уменьшить правильным выбором варианта инвестирования и распределением капитала между различными видами инвестиций, отраслями, регионами, проектами;</a:t>
            </a:r>
          </a:p>
          <a:p>
            <a:pPr marL="0" indent="0">
              <a:buNone/>
            </a:pPr>
            <a:r>
              <a:rPr lang="ru-RU" dirty="0"/>
              <a:t>б) </a:t>
            </a:r>
            <a:r>
              <a:rPr lang="ru-RU" dirty="0" err="1"/>
              <a:t>недиверсифицируемый</a:t>
            </a:r>
            <a:r>
              <a:rPr lang="ru-RU" dirty="0"/>
              <a:t> риск определяется изменением макроэкономической ситуации, его нельзя снизить с помощью диверсификации производства. К нему относят:</a:t>
            </a:r>
          </a:p>
          <a:p>
            <a:pPr marL="0" indent="0">
              <a:buNone/>
            </a:pPr>
            <a:r>
              <a:rPr lang="ru-RU" dirty="0"/>
              <a:t>- политические риски;</a:t>
            </a:r>
          </a:p>
          <a:p>
            <a:pPr marL="0" indent="0">
              <a:buNone/>
            </a:pPr>
            <a:r>
              <a:rPr lang="ru-RU" dirty="0"/>
              <a:t>- экологические риски;</a:t>
            </a:r>
          </a:p>
          <a:p>
            <a:pPr marL="0" indent="0">
              <a:buNone/>
            </a:pPr>
            <a:r>
              <a:rPr lang="ru-RU" dirty="0"/>
              <a:t>- социальные риски;</a:t>
            </a:r>
          </a:p>
          <a:p>
            <a:pPr marL="0" indent="0">
              <a:buNone/>
            </a:pPr>
            <a:r>
              <a:rPr lang="ru-RU" dirty="0"/>
              <a:t>- макроэкономические риски;</a:t>
            </a:r>
          </a:p>
          <a:p>
            <a:pPr marL="0" indent="0">
              <a:buNone/>
            </a:pPr>
            <a:r>
              <a:rPr lang="ru-RU" dirty="0"/>
              <a:t>- изменение законодательства в области ИД и хозяйственной деятельности предприятия;</a:t>
            </a:r>
          </a:p>
          <a:p>
            <a:pPr marL="0" indent="0">
              <a:buNone/>
            </a:pPr>
            <a:r>
              <a:rPr lang="ru-RU" dirty="0"/>
              <a:t>- изменение налоговой системы;</a:t>
            </a:r>
          </a:p>
          <a:p>
            <a:pPr marL="0" indent="0">
              <a:buNone/>
            </a:pPr>
            <a:r>
              <a:rPr lang="ru-RU" dirty="0"/>
              <a:t>- увеличение ставок таможенных пошлин.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i="1" dirty="0"/>
              <a:t>По сферам возникновения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а) риски операционной деятельности;</a:t>
            </a:r>
          </a:p>
          <a:p>
            <a:pPr marL="0" indent="0">
              <a:buNone/>
            </a:pPr>
            <a:r>
              <a:rPr lang="ru-RU" dirty="0"/>
              <a:t>б) риски инвестиционной деятельности;</a:t>
            </a:r>
          </a:p>
          <a:p>
            <a:pPr marL="0" indent="0">
              <a:buNone/>
            </a:pPr>
            <a:r>
              <a:rPr lang="ru-RU" dirty="0"/>
              <a:t>в) риски финансовой деятельности;</a:t>
            </a:r>
          </a:p>
          <a:p>
            <a:pPr marL="0" indent="0">
              <a:buNone/>
            </a:pPr>
            <a:r>
              <a:rPr lang="ru-RU" dirty="0"/>
              <a:t>г) риски управления инвестиционной деятельностью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799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283" y="333375"/>
            <a:ext cx="4893434" cy="579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015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052736"/>
            <a:ext cx="6121452" cy="355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6052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/>
              <a:t>Эффект финансового </a:t>
            </a:r>
            <a:r>
              <a:rPr lang="ru-RU" sz="2400" b="1" dirty="0" err="1"/>
              <a:t>левереджа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Каждый инвестиционный проект имеет различную степень риска. Совокупный предпринимательский риск связан с финансовым </a:t>
            </a:r>
            <a:r>
              <a:rPr lang="ru-RU" dirty="0" err="1"/>
              <a:t>левереджем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i="1" dirty="0"/>
              <a:t>Финансовый </a:t>
            </a:r>
            <a:r>
              <a:rPr lang="ru-RU" i="1" dirty="0" err="1"/>
              <a:t>левередж</a:t>
            </a:r>
            <a:r>
              <a:rPr lang="ru-RU" dirty="0"/>
              <a:t> – потенциальная возможность влиять на прибыль предприятия путем изменения объема и структуры собственного и заемного капитала.</a:t>
            </a:r>
          </a:p>
          <a:p>
            <a:pPr marL="0" indent="0">
              <a:buNone/>
            </a:pPr>
            <a:r>
              <a:rPr lang="ru-RU" i="1" dirty="0"/>
              <a:t>Уровень финансового </a:t>
            </a:r>
            <a:r>
              <a:rPr lang="ru-RU" i="1" dirty="0" err="1"/>
              <a:t>левереджа</a:t>
            </a:r>
            <a:r>
              <a:rPr lang="ru-RU" dirty="0"/>
              <a:t> предприятия рассчитывается </a:t>
            </a:r>
            <a:r>
              <a:rPr lang="ru-RU" dirty="0" smtClean="0"/>
              <a:t>как</a:t>
            </a:r>
          </a:p>
          <a:p>
            <a:pPr marL="0" indent="0" algn="ctr">
              <a:buNone/>
            </a:pPr>
            <a:r>
              <a:rPr lang="ru-RU" dirty="0" smtClean="0"/>
              <a:t>У = Заемный капитал / Собственный капитал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Чем выше уровень финансового </a:t>
            </a:r>
            <a:r>
              <a:rPr lang="ru-RU" dirty="0" err="1"/>
              <a:t>левереджа</a:t>
            </a:r>
            <a:r>
              <a:rPr lang="ru-RU" dirty="0"/>
              <a:t>, тем выше финансовый риск предприятия.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427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0688"/>
            <a:ext cx="7230653" cy="5123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21808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644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ТЕМА 11. УЧЕТ ИНФЛЯЦИИ, НЕОПРЕДЕЛЕННОСТИ И РИСКА ПРИ ОЦЕНКЕ ЭФФЕКТИВНОСТИ ИП</vt:lpstr>
      <vt:lpstr>Учет неопределенности при оценке эффективности инвестиционного проекта</vt:lpstr>
      <vt:lpstr>Презентация PowerPoint</vt:lpstr>
      <vt:lpstr>Учет риска при оценке эффективности инвестиционного проекта</vt:lpstr>
      <vt:lpstr>Презентация PowerPoint</vt:lpstr>
      <vt:lpstr>Презентация PowerPoint</vt:lpstr>
      <vt:lpstr>Презентация PowerPoint</vt:lpstr>
      <vt:lpstr>Эффект финансового левереджа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11. УЧЕТ ИНФЛЯЦИИ, НЕОПРЕДЕЛЕННОСТИ И РИСКА ПРИ ОЦЕНКЕ ЭФФЕКТИВНОСТИ ИП</dc:title>
  <dc:creator>Елена</dc:creator>
  <cp:lastModifiedBy>Елена</cp:lastModifiedBy>
  <cp:revision>10</cp:revision>
  <dcterms:created xsi:type="dcterms:W3CDTF">2022-04-03T13:03:12Z</dcterms:created>
  <dcterms:modified xsi:type="dcterms:W3CDTF">2022-04-03T13:14:53Z</dcterms:modified>
</cp:coreProperties>
</file>