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2" r:id="rId7"/>
    <p:sldId id="264" r:id="rId8"/>
    <p:sldId id="261" r:id="rId9"/>
    <p:sldId id="263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МИТОЗ И МЕЙОЗ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СРАВНЕНИЕ МИТОЗА И МЕЙОЗА</a:t>
            </a:r>
            <a:endParaRPr lang="ru-RU" dirty="0"/>
          </a:p>
        </p:txBody>
      </p:sp>
      <p:pic>
        <p:nvPicPr>
          <p:cNvPr id="4" name="Содержимое 3" descr="Митоз и мейоз – кратко и понятно, сравнение отличий и ...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428736"/>
            <a:ext cx="4857784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МИТОЗ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1600" dirty="0" smtClean="0"/>
              <a:t>В существовании клетки, или клеточном цикле, можно выделить два периода. </a:t>
            </a: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Митоз </a:t>
            </a:r>
            <a:r>
              <a:rPr lang="ru-RU" sz="1600" dirty="0" smtClean="0"/>
              <a:t>— это второй период, в который клетка делится</a:t>
            </a:r>
            <a:r>
              <a:rPr lang="ru-RU" sz="1600" dirty="0" smtClean="0"/>
              <a:t>.</a:t>
            </a:r>
          </a:p>
          <a:p>
            <a:pPr>
              <a:buNone/>
            </a:pPr>
            <a:r>
              <a:rPr lang="ru-RU" sz="1600" dirty="0" smtClean="0"/>
              <a:t> </a:t>
            </a:r>
            <a:r>
              <a:rPr lang="ru-RU" sz="1600" dirty="0" smtClean="0"/>
              <a:t>Большую часть клеточного цикла занимает первый период — </a:t>
            </a:r>
            <a:r>
              <a:rPr lang="ru-RU" sz="1600" b="1" dirty="0" smtClean="0"/>
              <a:t>интерфаза</a:t>
            </a:r>
            <a:r>
              <a:rPr lang="ru-RU" sz="1600" dirty="0" smtClean="0"/>
              <a:t>. Во время интерфазы происходит:</a:t>
            </a:r>
          </a:p>
          <a:p>
            <a:r>
              <a:rPr lang="ru-RU" sz="1600" dirty="0" smtClean="0"/>
              <a:t>рост клетки;</a:t>
            </a:r>
          </a:p>
          <a:p>
            <a:r>
              <a:rPr lang="ru-RU" sz="1600" dirty="0" smtClean="0"/>
              <a:t>синтез белка и других органических веществ клетки;</a:t>
            </a:r>
          </a:p>
          <a:p>
            <a:r>
              <a:rPr lang="ru-RU" sz="1600" dirty="0" smtClean="0"/>
              <a:t>образование органелл.</a:t>
            </a:r>
          </a:p>
          <a:p>
            <a:r>
              <a:rPr lang="ru-RU" sz="1800" dirty="0" smtClean="0"/>
              <a:t>Митотическое </a:t>
            </a:r>
            <a:r>
              <a:rPr lang="ru-RU" sz="1800" dirty="0" smtClean="0"/>
              <a:t>деление </a:t>
            </a:r>
            <a:r>
              <a:rPr lang="ru-RU" sz="1800" dirty="0" smtClean="0"/>
              <a:t>(митоз)</a:t>
            </a:r>
            <a:r>
              <a:rPr lang="ru-RU" sz="1800" dirty="0" smtClean="0"/>
              <a:t> — это </a:t>
            </a:r>
            <a:r>
              <a:rPr lang="ru-RU" sz="1800" dirty="0" smtClean="0"/>
              <a:t> </a:t>
            </a:r>
            <a:r>
              <a:rPr lang="ru-RU" sz="1800" dirty="0" smtClean="0"/>
              <a:t>процесс деления </a:t>
            </a:r>
            <a:r>
              <a:rPr lang="ru-RU" sz="1800" dirty="0" err="1" smtClean="0"/>
              <a:t>эукариотической</a:t>
            </a:r>
            <a:r>
              <a:rPr lang="ru-RU" sz="1800" dirty="0" smtClean="0"/>
              <a:t> </a:t>
            </a:r>
            <a:r>
              <a:rPr lang="ru-RU" sz="1800" dirty="0" smtClean="0"/>
              <a:t>клетки, который приводит к образованию </a:t>
            </a:r>
            <a:r>
              <a:rPr lang="ru-RU" sz="1800" b="1" dirty="0" smtClean="0"/>
              <a:t>двух дочерних клеток с такой же генетической информацией, как и материнская.</a:t>
            </a:r>
            <a:r>
              <a:rPr lang="ru-RU" sz="1800" dirty="0" smtClean="0"/>
              <a:t> </a:t>
            </a:r>
            <a:endParaRPr lang="ru-RU" sz="1800" dirty="0" smtClean="0"/>
          </a:p>
          <a:p>
            <a:r>
              <a:rPr lang="ru-RU" sz="1800" dirty="0" smtClean="0"/>
              <a:t>Митоз включает </a:t>
            </a:r>
            <a:r>
              <a:rPr lang="ru-RU" sz="1800" dirty="0" smtClean="0"/>
              <a:t>фазы: </a:t>
            </a:r>
            <a:r>
              <a:rPr lang="ru-RU" sz="1800" dirty="0" smtClean="0"/>
              <a:t>профазу,</a:t>
            </a:r>
            <a:r>
              <a:rPr lang="ru-RU" sz="1800" dirty="0" smtClean="0"/>
              <a:t> метафазу, анафазу и </a:t>
            </a:r>
            <a:r>
              <a:rPr lang="ru-RU" sz="1800" dirty="0" smtClean="0"/>
              <a:t>телофазу.</a:t>
            </a:r>
            <a:r>
              <a:rPr lang="ru-RU" sz="1800" dirty="0" smtClean="0"/>
              <a:t> </a:t>
            </a:r>
            <a:endParaRPr lang="ru-RU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МИТОЗ</a:t>
            </a:r>
            <a:endParaRPr lang="ru-RU" dirty="0"/>
          </a:p>
        </p:txBody>
      </p:sp>
      <p:pic>
        <p:nvPicPr>
          <p:cNvPr id="4" name="Содержимое 3" descr="Фазы митоза рисунки (50 фото)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50757" y="1600200"/>
            <a:ext cx="604248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МИТОЗ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1800" dirty="0" smtClean="0"/>
              <a:t>Итак, митоз подразделяется на четыре фазы (изначально в клетках набор хромосом 2n):</a:t>
            </a:r>
          </a:p>
          <a:p>
            <a:r>
              <a:rPr lang="ru-RU" sz="1800" b="1" dirty="0" smtClean="0"/>
              <a:t>Профаза</a:t>
            </a:r>
            <a:r>
              <a:rPr lang="ru-RU" sz="1800" dirty="0" smtClean="0"/>
              <a:t> (2n) — </a:t>
            </a:r>
            <a:r>
              <a:rPr lang="ru-RU" sz="1800" dirty="0" err="1" smtClean="0"/>
              <a:t>спирализация</a:t>
            </a:r>
            <a:r>
              <a:rPr lang="ru-RU" sz="1800" dirty="0" smtClean="0"/>
              <a:t> хромосом, разрушение оболочки ядра, образование веретена деления.</a:t>
            </a:r>
          </a:p>
          <a:p>
            <a:r>
              <a:rPr lang="ru-RU" sz="1800" b="1" dirty="0" smtClean="0"/>
              <a:t>Метафаза</a:t>
            </a:r>
            <a:r>
              <a:rPr lang="ru-RU" sz="1800" dirty="0" smtClean="0"/>
              <a:t> (2n) — прикрепление хромосом к нитям веретена деления; хромосомы образуют экваториальную (метафазную) пластинку.</a:t>
            </a:r>
          </a:p>
          <a:p>
            <a:r>
              <a:rPr lang="ru-RU" sz="1800" b="1" dirty="0" smtClean="0"/>
              <a:t>Анафаза</a:t>
            </a:r>
            <a:r>
              <a:rPr lang="ru-RU" sz="1800" dirty="0" smtClean="0"/>
              <a:t> (4n) — </a:t>
            </a:r>
            <a:r>
              <a:rPr lang="ru-RU" sz="1800" dirty="0" err="1" smtClean="0"/>
              <a:t>центромеры</a:t>
            </a:r>
            <a:r>
              <a:rPr lang="ru-RU" sz="1800" dirty="0" smtClean="0"/>
              <a:t> сестринских хроматид ( молодых будущих хромосом) разделяются, нити веретена укорачиваются, в результате дочерние хроматиды расходятся к противоположным полюсам. Такое движение продолжается до тех пор, пока хроматиды, ставшие самостоятельными хромосомами, не достигнут полюсов.</a:t>
            </a:r>
          </a:p>
          <a:p>
            <a:r>
              <a:rPr lang="ru-RU" sz="1800" b="1" dirty="0" smtClean="0"/>
              <a:t>Телофаза</a:t>
            </a:r>
            <a:r>
              <a:rPr lang="ru-RU" sz="1800" dirty="0" smtClean="0"/>
              <a:t> (2n) — </a:t>
            </a:r>
            <a:r>
              <a:rPr lang="ru-RU" sz="1800" dirty="0" err="1" smtClean="0"/>
              <a:t>деспирализация</a:t>
            </a:r>
            <a:r>
              <a:rPr lang="ru-RU" sz="1800" dirty="0" smtClean="0"/>
              <a:t> хромосом; образование ядерной оболочки; деление цитоплазмы (цитокинез).</a:t>
            </a:r>
          </a:p>
          <a:p>
            <a:endParaRPr lang="ru-RU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 И ЗНАЧЕНИЕ МИТОЗА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1600" b="1" dirty="0" smtClean="0"/>
              <a:t>РЕЗУЛЬТАТОМ МИТОЗА ЯВЛЯЕТСЯ</a:t>
            </a:r>
            <a:r>
              <a:rPr lang="ru-RU" sz="1600" dirty="0" smtClean="0"/>
              <a:t> образование </a:t>
            </a:r>
            <a:r>
              <a:rPr lang="ru-RU" sz="1600" dirty="0" smtClean="0"/>
              <a:t>двух генетически идентичных дочерних клеток, которые полностью повторяют набор хромосом материнской клетки. Этот процесс обеспечивает рост, развитие и регенерацию тканей у многоклеточных организмов, а у одноклеточных служит способом бесполого </a:t>
            </a:r>
            <a:r>
              <a:rPr lang="ru-RU" sz="1600" dirty="0" smtClean="0"/>
              <a:t>размножения</a:t>
            </a:r>
            <a:endParaRPr lang="ru-RU" sz="1600" dirty="0" smtClean="0"/>
          </a:p>
          <a:p>
            <a:pPr lvl="0">
              <a:buNone/>
            </a:pPr>
            <a:r>
              <a:rPr lang="ru-RU" sz="1600" b="1" dirty="0" smtClean="0"/>
              <a:t>В результате митоза образуются идентичные </a:t>
            </a:r>
            <a:r>
              <a:rPr lang="ru-RU" sz="1600" b="1" dirty="0" smtClean="0"/>
              <a:t>клетки:</a:t>
            </a:r>
            <a:r>
              <a:rPr lang="ru-RU" sz="1600" dirty="0" smtClean="0"/>
              <a:t> </a:t>
            </a:r>
            <a:r>
              <a:rPr lang="ru-RU" sz="1600" dirty="0" smtClean="0"/>
              <a:t>Каждая </a:t>
            </a:r>
            <a:r>
              <a:rPr lang="ru-RU" sz="1600" dirty="0" smtClean="0"/>
              <a:t>из двух дочерних клеток получает точно такой же набор хромосом и те же гены, что и исходная материнская клетка. </a:t>
            </a:r>
          </a:p>
          <a:p>
            <a:pPr lvl="0">
              <a:buNone/>
            </a:pPr>
            <a:r>
              <a:rPr lang="ru-RU" sz="1600" b="1" dirty="0" smtClean="0"/>
              <a:t>Сохранение генетической информации:</a:t>
            </a:r>
            <a:r>
              <a:rPr lang="ru-RU" sz="1600" dirty="0" smtClean="0"/>
              <a:t> </a:t>
            </a:r>
            <a:r>
              <a:rPr lang="ru-RU" sz="1600" dirty="0" smtClean="0"/>
              <a:t>Митоз </a:t>
            </a:r>
            <a:r>
              <a:rPr lang="ru-RU" sz="1600" dirty="0" smtClean="0"/>
              <a:t>гарантирует точное распределение генетического материала между новыми клетками, сохраняя его постоянство. </a:t>
            </a:r>
          </a:p>
          <a:p>
            <a:pPr lvl="0">
              <a:buNone/>
            </a:pPr>
            <a:r>
              <a:rPr lang="ru-RU" sz="1600" b="1" dirty="0" smtClean="0"/>
              <a:t> В результате  митоза из одной  ( материнской) клетки образуются  две  генетически идентичные клетки с  диплоидным набором хромосом</a:t>
            </a:r>
            <a:r>
              <a:rPr lang="ru-RU" sz="1600" dirty="0" smtClean="0"/>
              <a:t> </a:t>
            </a:r>
            <a:r>
              <a:rPr lang="ru-RU" sz="1600" dirty="0" smtClean="0"/>
              <a:t>(2n), то есть содержат полный набор парных хромосом. </a:t>
            </a:r>
          </a:p>
          <a:p>
            <a:pPr>
              <a:buNone/>
            </a:pPr>
            <a:r>
              <a:rPr lang="ru-RU" sz="1600" b="1" dirty="0" smtClean="0"/>
              <a:t>БИОЛОГИЧЕСКОЕ ЗНАЧЕНИЕ МИТОЗА </a:t>
            </a:r>
            <a:endParaRPr lang="ru-RU" sz="1600" b="1" dirty="0" smtClean="0"/>
          </a:p>
          <a:p>
            <a:pPr lvl="0">
              <a:buNone/>
            </a:pPr>
            <a:r>
              <a:rPr lang="ru-RU" sz="1600" b="1" dirty="0" smtClean="0"/>
              <a:t>Рост:</a:t>
            </a:r>
            <a:r>
              <a:rPr lang="ru-RU" sz="1600" dirty="0" smtClean="0"/>
              <a:t> </a:t>
            </a:r>
            <a:r>
              <a:rPr lang="ru-RU" sz="1600" dirty="0" smtClean="0"/>
              <a:t>Митоз </a:t>
            </a:r>
            <a:r>
              <a:rPr lang="ru-RU" sz="1600" dirty="0" smtClean="0"/>
              <a:t>увеличивает количество клеток в организме, что необходимо для роста и развития. </a:t>
            </a:r>
          </a:p>
          <a:p>
            <a:pPr lvl="0">
              <a:buNone/>
            </a:pPr>
            <a:r>
              <a:rPr lang="ru-RU" sz="1600" b="1" dirty="0" smtClean="0"/>
              <a:t>Регенерация:</a:t>
            </a:r>
            <a:r>
              <a:rPr lang="ru-RU" sz="1600" dirty="0" smtClean="0"/>
              <a:t> </a:t>
            </a:r>
            <a:r>
              <a:rPr lang="ru-RU" sz="1600" dirty="0" smtClean="0"/>
              <a:t>Позволяет </a:t>
            </a:r>
            <a:r>
              <a:rPr lang="ru-RU" sz="1600" dirty="0" smtClean="0"/>
              <a:t>восстанавливать поврежденные ткани и органы за счет образования новых клеток. </a:t>
            </a:r>
          </a:p>
          <a:p>
            <a:pPr lvl="0">
              <a:buNone/>
            </a:pPr>
            <a:r>
              <a:rPr lang="ru-RU" sz="1600" b="1" dirty="0" smtClean="0"/>
              <a:t> Митоз - основа бесполого размножения:</a:t>
            </a:r>
            <a:r>
              <a:rPr lang="ru-RU" sz="1600" dirty="0" smtClean="0"/>
              <a:t> </a:t>
            </a:r>
            <a:r>
              <a:rPr lang="ru-RU" sz="1600" dirty="0" smtClean="0"/>
              <a:t>У </a:t>
            </a:r>
            <a:r>
              <a:rPr lang="ru-RU" sz="1600" dirty="0" smtClean="0"/>
              <a:t>одноклеточных организмов митоз служит основным способом размножения, давая начало генетически идентичным потомкам. </a:t>
            </a:r>
          </a:p>
          <a:p>
            <a:endParaRPr lang="ru-RU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МЕЙОЗ</a:t>
            </a:r>
            <a:endParaRPr lang="ru-RU" dirty="0"/>
          </a:p>
        </p:txBody>
      </p:sp>
      <p:pic>
        <p:nvPicPr>
          <p:cNvPr id="4" name="Содержимое 3" descr="Мейоз: смотрите и скачивайте изображения — Яндекс Картинки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857364"/>
            <a:ext cx="4572032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СТАДИИ МЕЙОЗА</a:t>
            </a:r>
            <a:endParaRPr lang="ru-RU" dirty="0"/>
          </a:p>
        </p:txBody>
      </p:sp>
      <p:pic>
        <p:nvPicPr>
          <p:cNvPr id="4" name="Содержимое 3" descr="Картинки интерфаза мейоза (45 фото)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5984" y="1571611"/>
            <a:ext cx="3643338" cy="4214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МЕЙОЗ</a:t>
            </a:r>
            <a:endParaRPr lang="ru-RU" dirty="0"/>
          </a:p>
        </p:txBody>
      </p:sp>
      <p:pic>
        <p:nvPicPr>
          <p:cNvPr id="4" name="Содержимое 3" descr="Мейоз. Деление мейоза - презентация онлайн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dirty="0" smtClean="0"/>
              <a:t>РЕЗУЛЬТАТ И ЗНАЧЕНИЕ МЕЙОЗА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357850"/>
          </a:xfrm>
        </p:spPr>
        <p:txBody>
          <a:bodyPr/>
          <a:lstStyle/>
          <a:p>
            <a:pPr fontAlgn="ctr">
              <a:buNone/>
            </a:pPr>
            <a:r>
              <a:rPr lang="ru-RU" sz="1200" dirty="0" smtClean="0"/>
              <a:t>Результатом мейоза является образование четырёх гаплоидных клеток из одной диплоидной клетки, каждая из которых генетически отличается от материнской и других дочерних клеток. </a:t>
            </a:r>
            <a:endParaRPr lang="ru-RU" sz="1200" dirty="0" smtClean="0"/>
          </a:p>
          <a:p>
            <a:pPr fontAlgn="ctr">
              <a:buNone/>
            </a:pPr>
            <a:r>
              <a:rPr lang="ru-RU" sz="1200" dirty="0" smtClean="0"/>
              <a:t>Значение </a:t>
            </a:r>
            <a:r>
              <a:rPr lang="ru-RU" sz="1200" dirty="0" smtClean="0"/>
              <a:t>мейоза заключается в поддержании постоянства числа хромосом в поколениях за счёт редукции хромосомного набора и обеспечении генетического разнообразия организмов благодаря кроссинговеру (обмену участками гомологичных хромосом) и независимому расхождению хромосом. </a:t>
            </a:r>
          </a:p>
          <a:p>
            <a:pPr>
              <a:buNone/>
            </a:pPr>
            <a:r>
              <a:rPr lang="ru-RU" sz="1200" b="1" dirty="0" smtClean="0"/>
              <a:t>Результат мейоза</a:t>
            </a:r>
          </a:p>
          <a:p>
            <a:r>
              <a:rPr lang="ru-RU" sz="1200" b="1" dirty="0" smtClean="0"/>
              <a:t>Образование гаплоидных клеток:</a:t>
            </a:r>
            <a:r>
              <a:rPr lang="ru-RU" sz="1200" dirty="0" smtClean="0"/>
              <a:t> </a:t>
            </a:r>
            <a:r>
              <a:rPr lang="ru-RU" sz="1200" dirty="0" smtClean="0"/>
              <a:t>Из </a:t>
            </a:r>
            <a:r>
              <a:rPr lang="ru-RU" sz="1200" dirty="0" smtClean="0"/>
              <a:t>одной диплоидной (с двойным набором) клетки образуются четыре гаплоидные (с одинарным набором) клетки, которые являются гаметами (у животных) или спорами (у растений и грибов). </a:t>
            </a:r>
          </a:p>
          <a:p>
            <a:r>
              <a:rPr lang="ru-RU" sz="1200" b="1" dirty="0" smtClean="0"/>
              <a:t>Генетическая уникальность:</a:t>
            </a:r>
            <a:r>
              <a:rPr lang="ru-RU" sz="1200" dirty="0" smtClean="0"/>
              <a:t> </a:t>
            </a:r>
            <a:r>
              <a:rPr lang="ru-RU" sz="1200" dirty="0" smtClean="0"/>
              <a:t>Каждая </a:t>
            </a:r>
            <a:r>
              <a:rPr lang="ru-RU" sz="1200" dirty="0" smtClean="0"/>
              <a:t>из четырёх дочерних клеток является генетически уникальной, так как в результате мейоза происходит перетасовка генов. </a:t>
            </a:r>
          </a:p>
          <a:p>
            <a:pPr>
              <a:buNone/>
            </a:pPr>
            <a:r>
              <a:rPr lang="ru-RU" sz="1200" b="1" dirty="0" smtClean="0"/>
              <a:t>Биологическое значение мейоза</a:t>
            </a:r>
          </a:p>
          <a:p>
            <a:r>
              <a:rPr lang="ru-RU" sz="1200" b="1" dirty="0" smtClean="0"/>
              <a:t>Поддержание постоянства числа хромосом:</a:t>
            </a:r>
            <a:r>
              <a:rPr lang="ru-RU" sz="1200" dirty="0" smtClean="0"/>
              <a:t> </a:t>
            </a:r>
            <a:r>
              <a:rPr lang="ru-RU" sz="1200" dirty="0" smtClean="0"/>
              <a:t>Редукция </a:t>
            </a:r>
            <a:r>
              <a:rPr lang="ru-RU" sz="1200" dirty="0" smtClean="0"/>
              <a:t>хромосомного набора вдвое в гаметах предотвращает увеличение числа хромосом в каждом последующем поколении при оплодотворении. </a:t>
            </a:r>
          </a:p>
          <a:p>
            <a:pPr fontAlgn="ctr"/>
            <a:r>
              <a:rPr lang="ru-RU" sz="1200" b="1" dirty="0" smtClean="0"/>
              <a:t>В результате  мейоза обеспечивается комбинативная изменчивость</a:t>
            </a:r>
          </a:p>
          <a:p>
            <a:pPr fontAlgn="ctr">
              <a:buNone/>
            </a:pPr>
            <a:r>
              <a:rPr lang="ru-RU" sz="1200" b="1" dirty="0" smtClean="0"/>
              <a:t>Кроссинговер</a:t>
            </a:r>
            <a:r>
              <a:rPr lang="ru-RU" sz="1200" dirty="0" smtClean="0"/>
              <a:t>: (обмен участками гомологичных хромосом в профазе I) создаёт новые комбинации генов. </a:t>
            </a:r>
          </a:p>
          <a:p>
            <a:pPr fontAlgn="ctr">
              <a:buNone/>
            </a:pPr>
            <a:r>
              <a:rPr lang="ru-RU" sz="1200" b="1" dirty="0" smtClean="0"/>
              <a:t>Независимое расхождение гомологичных хромосом</a:t>
            </a:r>
            <a:r>
              <a:rPr lang="ru-RU" sz="1200" dirty="0" smtClean="0"/>
              <a:t>: в анафазе I и II также способствует комбинативной изменчивости. </a:t>
            </a:r>
          </a:p>
          <a:p>
            <a:r>
              <a:rPr lang="ru-RU" sz="1200" b="1" dirty="0" smtClean="0"/>
              <a:t>Обеспечение полового размножения:</a:t>
            </a:r>
            <a:r>
              <a:rPr lang="ru-RU" sz="1200" dirty="0" smtClean="0"/>
              <a:t> </a:t>
            </a:r>
            <a:r>
              <a:rPr lang="ru-RU" sz="1200" dirty="0" smtClean="0"/>
              <a:t>Мейоз </a:t>
            </a:r>
            <a:r>
              <a:rPr lang="ru-RU" sz="1200" dirty="0" smtClean="0"/>
              <a:t>является основой полового размножения, позволяя формировать половые клетки, которые при слиянии создают генетически разнообразное потомство. </a:t>
            </a:r>
          </a:p>
          <a:p>
            <a:r>
              <a:rPr lang="ru-RU" sz="1200" b="1" dirty="0" smtClean="0"/>
              <a:t>Повышение устойчивости популяций:</a:t>
            </a:r>
            <a:r>
              <a:rPr lang="ru-RU" sz="1200" dirty="0" smtClean="0"/>
              <a:t> </a:t>
            </a:r>
            <a:r>
              <a:rPr lang="ru-RU" sz="1200" dirty="0" smtClean="0"/>
              <a:t>Генетическое </a:t>
            </a:r>
            <a:r>
              <a:rPr lang="ru-RU" sz="1200" dirty="0" smtClean="0"/>
              <a:t>разнообразие, обеспечиваемое мейозом, повышает приспособленность и устойчивость популяций к меняющимся условиям окружающей среды. 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68</Words>
  <PresentationFormat>Экран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МИТОЗ И МЕЙОЗ</vt:lpstr>
      <vt:lpstr>МИТОЗ</vt:lpstr>
      <vt:lpstr>МИТОЗ</vt:lpstr>
      <vt:lpstr>МИТОЗ</vt:lpstr>
      <vt:lpstr>РЕЗУЛЬТАТ И ЗНАЧЕНИЕ МИТОЗА</vt:lpstr>
      <vt:lpstr>МЕЙОЗ</vt:lpstr>
      <vt:lpstr>СТАДИИ МЕЙОЗА</vt:lpstr>
      <vt:lpstr>МЕЙОЗ</vt:lpstr>
      <vt:lpstr>РЕЗУЛЬТАТ И ЗНАЧЕНИЕ МЕЙОЗА</vt:lpstr>
      <vt:lpstr>СРАВНЕНИЕ МИТОЗА И МЕЙОЗА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МИТОЗ И МЕЙОЗ</dc:title>
  <dc:creator>User</dc:creator>
  <cp:lastModifiedBy>Пользователь Windows</cp:lastModifiedBy>
  <cp:revision>7</cp:revision>
  <dcterms:created xsi:type="dcterms:W3CDTF">2025-09-18T09:14:45Z</dcterms:created>
  <dcterms:modified xsi:type="dcterms:W3CDTF">2025-09-18T10:27:40Z</dcterms:modified>
</cp:coreProperties>
</file>