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5" r:id="rId6"/>
    <p:sldId id="264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Концепция </a:t>
            </a:r>
            <a:r>
              <a:rPr lang="ru-RU" sz="3200" b="1" dirty="0"/>
              <a:t>экономической </a:t>
            </a:r>
            <a:r>
              <a:rPr lang="ru-RU" sz="3200" b="1" dirty="0" smtClean="0"/>
              <a:t>устойчивости</a:t>
            </a:r>
            <a:br>
              <a:rPr lang="ru-RU" sz="3200" b="1" dirty="0" smtClean="0"/>
            </a:br>
            <a:r>
              <a:rPr lang="ru-RU" sz="3200" b="1" dirty="0" smtClean="0"/>
              <a:t>предпринимательской </a:t>
            </a:r>
            <a:r>
              <a:rPr lang="ru-RU" sz="3200" b="1" dirty="0"/>
              <a:t>структуры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План занятия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Устойчивость </a:t>
            </a:r>
            <a:r>
              <a:rPr lang="ru-RU" dirty="0"/>
              <a:t>предпринимательской структуры (хозяйствующего субъекта</a:t>
            </a:r>
            <a:r>
              <a:rPr lang="ru-RU" dirty="0" smtClean="0"/>
              <a:t>).</a:t>
            </a:r>
          </a:p>
          <a:p>
            <a:pPr marL="514350" indent="-514350">
              <a:buAutoNum type="arabicPeriod"/>
            </a:pPr>
            <a:r>
              <a:rPr lang="ru-RU" dirty="0"/>
              <a:t>Функциональные составляющие экономической </a:t>
            </a:r>
            <a:r>
              <a:rPr lang="ru-RU" dirty="0" smtClean="0"/>
              <a:t>устойчивости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Эффективное </a:t>
            </a:r>
            <a:r>
              <a:rPr lang="ru-RU" dirty="0" smtClean="0"/>
              <a:t>развитие предприятия.</a:t>
            </a:r>
          </a:p>
          <a:p>
            <a:pPr marL="514350" indent="-514350">
              <a:buAutoNum type="arabicPeriod"/>
            </a:pPr>
            <a:r>
              <a:rPr lang="ru-RU" dirty="0"/>
              <a:t>Оценка экономической эффективности деятельности </a:t>
            </a:r>
            <a:r>
              <a:rPr lang="ru-RU" dirty="0" smtClean="0"/>
              <a:t>предприятия.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93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Методики </a:t>
            </a:r>
            <a:r>
              <a:rPr lang="ru-RU" sz="2400" b="1" dirty="0"/>
              <a:t>диагностики возможного банкротства, предназначенные для отечественных предприятий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614523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00" y="3055012"/>
            <a:ext cx="5092800" cy="381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84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/>
              <a:t>Эффективное развитие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768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экономической теории понятие «эффективность» закрепилось благодаря работам В. Парето.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7812"/>
            <a:ext cx="5544616" cy="472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86831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29" y="3817361"/>
            <a:ext cx="3100483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5987008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Г. </a:t>
            </a:r>
            <a:r>
              <a:rPr lang="ru-RU" b="1" dirty="0" err="1"/>
              <a:t>Эмерсон</a:t>
            </a:r>
            <a:r>
              <a:rPr lang="ru-RU" b="1" dirty="0"/>
              <a:t> </a:t>
            </a:r>
            <a:r>
              <a:rPr lang="ru-RU" dirty="0"/>
              <a:t>понятие «эффективность» рассматривает как максимально выгодное соотношение затрат и </a:t>
            </a:r>
            <a:r>
              <a:rPr lang="ru-RU" dirty="0" smtClean="0"/>
              <a:t>результатов.</a:t>
            </a:r>
          </a:p>
          <a:p>
            <a:pPr marL="0" indent="0">
              <a:buNone/>
            </a:pPr>
            <a:r>
              <a:rPr lang="ru-RU" b="1" dirty="0" smtClean="0"/>
              <a:t>А.Н</a:t>
            </a:r>
            <a:r>
              <a:rPr lang="ru-RU" b="1" dirty="0"/>
              <a:t>. </a:t>
            </a:r>
            <a:r>
              <a:rPr lang="ru-RU" b="1" dirty="0" smtClean="0"/>
              <a:t>Чаплина</a:t>
            </a:r>
            <a:r>
              <a:rPr lang="ru-RU" dirty="0" smtClean="0"/>
              <a:t>: </a:t>
            </a:r>
            <a:r>
              <a:rPr lang="ru-RU" dirty="0"/>
              <a:t>эффективность характеризуется соотношением затраченных усилий, ресурсов и/или энергии с полученными </a:t>
            </a:r>
            <a:r>
              <a:rPr lang="ru-RU" dirty="0" smtClean="0"/>
              <a:t>результатами.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Пол </a:t>
            </a:r>
            <a:r>
              <a:rPr lang="ru-RU" b="1" dirty="0" err="1" smtClean="0"/>
              <a:t>Хейн</a:t>
            </a:r>
            <a:r>
              <a:rPr lang="ru-RU" dirty="0" smtClean="0"/>
              <a:t>: </a:t>
            </a:r>
            <a:r>
              <a:rPr lang="ru-RU" dirty="0"/>
              <a:t>эффективность характеризует взаимосвязь между объёмом затраченных на производство ресурсов и полученным в результате их использования объёмом потребительского </a:t>
            </a:r>
            <a:r>
              <a:rPr lang="ru-RU" dirty="0" smtClean="0"/>
              <a:t>продукта.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М.П. </a:t>
            </a:r>
            <a:r>
              <a:rPr lang="ru-RU" b="1" dirty="0" err="1" smtClean="0"/>
              <a:t>Тодаро</a:t>
            </a:r>
            <a:r>
              <a:rPr lang="ru-RU" b="1" dirty="0" smtClean="0"/>
              <a:t>: </a:t>
            </a:r>
            <a:r>
              <a:rPr lang="ru-RU" dirty="0" smtClean="0"/>
              <a:t>экономическая </a:t>
            </a:r>
            <a:r>
              <a:rPr lang="ru-RU" dirty="0"/>
              <a:t>эффективность определяется как «производство продукта с максимальной стоимостью в результате применением ресурсосберегающих технологий, с учётом существующего платежеспособного </a:t>
            </a:r>
            <a:r>
              <a:rPr lang="ru-RU" dirty="0" smtClean="0"/>
              <a:t>спроса».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С.Л. </a:t>
            </a:r>
            <a:r>
              <a:rPr lang="ru-RU" b="1" dirty="0" err="1"/>
              <a:t>Брю</a:t>
            </a:r>
            <a:r>
              <a:rPr lang="ru-RU" b="1" dirty="0"/>
              <a:t> и К.Р. </a:t>
            </a:r>
            <a:r>
              <a:rPr lang="ru-RU" b="1" dirty="0" err="1" smtClean="0"/>
              <a:t>Макконнелл</a:t>
            </a:r>
            <a:r>
              <a:rPr lang="ru-RU" dirty="0" smtClean="0"/>
              <a:t>: </a:t>
            </a:r>
            <a:r>
              <a:rPr lang="ru-RU" dirty="0"/>
              <a:t>«эффективность характеризует связь между количеством единиц редких ресурсов, которые применяются в процессе производства, и получаемым в результате количеством какого-либо </a:t>
            </a:r>
            <a:r>
              <a:rPr lang="ru-RU" dirty="0" smtClean="0"/>
              <a:t>продукта».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4208" y="1268760"/>
            <a:ext cx="2376264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Большинство </a:t>
            </a:r>
            <a:r>
              <a:rPr lang="ru-RU" dirty="0"/>
              <a:t>учёных определяют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эффективность </a:t>
            </a:r>
            <a:r>
              <a:rPr lang="ru-RU" dirty="0"/>
              <a:t>как уровень достижения целей субъекта экономической деятельности при осуществленных им затратах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84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/>
              <a:t>Оценка экономической эффективности деятельности предприятия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 smtClean="0"/>
              <a:t>1</a:t>
            </a:r>
            <a:r>
              <a:rPr lang="ru-RU" sz="4200" b="1" dirty="0"/>
              <a:t>.</a:t>
            </a:r>
            <a:r>
              <a:rPr lang="ru-RU" sz="4200" dirty="0"/>
              <a:t> Рассчитывают  </a:t>
            </a:r>
            <a:r>
              <a:rPr lang="ru-RU" sz="4200" b="1" dirty="0"/>
              <a:t>общие показатели рентабельности</a:t>
            </a:r>
            <a:r>
              <a:rPr lang="ru-RU" sz="4200" dirty="0"/>
              <a:t>, </a:t>
            </a:r>
            <a:r>
              <a:rPr lang="ru-RU" sz="4200" b="1" dirty="0"/>
              <a:t>отражающие эффективность производственной деятельности </a:t>
            </a:r>
            <a:r>
              <a:rPr lang="ru-RU" sz="4200" b="1" dirty="0" smtClean="0"/>
              <a:t>компании</a:t>
            </a:r>
            <a:endParaRPr lang="ru-RU" sz="4200" dirty="0"/>
          </a:p>
          <a:p>
            <a:pPr marL="0" lvl="0" indent="0">
              <a:buNone/>
            </a:pPr>
            <a:endParaRPr lang="ru-RU" sz="4200" b="1" dirty="0" smtClean="0"/>
          </a:p>
          <a:p>
            <a:pPr marL="0" lvl="0" indent="0">
              <a:buNone/>
            </a:pPr>
            <a:r>
              <a:rPr lang="ru-RU" sz="4200" b="1" dirty="0" smtClean="0"/>
              <a:t>рентабельность </a:t>
            </a:r>
            <a:r>
              <a:rPr lang="ru-RU" sz="4200" b="1" dirty="0"/>
              <a:t>бизнеса</a:t>
            </a:r>
            <a:r>
              <a:rPr lang="ru-RU" sz="4200" dirty="0"/>
              <a:t> — информирует о доле чистой прибыли в выручке от реализации:</a:t>
            </a:r>
          </a:p>
          <a:p>
            <a:pPr marL="0" indent="0" algn="ctr">
              <a:buNone/>
            </a:pPr>
            <a:r>
              <a:rPr lang="ru-RU" sz="4200" dirty="0"/>
              <a:t> </a:t>
            </a:r>
            <a:r>
              <a:rPr lang="ru-RU" sz="4200" i="1" dirty="0" smtClean="0"/>
              <a:t>Рентабельность </a:t>
            </a:r>
            <a:r>
              <a:rPr lang="ru-RU" sz="4200" i="1" dirty="0"/>
              <a:t>бизнеса = Чистая прибыль / Выручка от </a:t>
            </a:r>
            <a:r>
              <a:rPr lang="ru-RU" sz="4200" i="1" dirty="0" smtClean="0"/>
              <a:t>реализации;</a:t>
            </a:r>
            <a:endParaRPr lang="ru-RU" sz="4200" i="1" dirty="0"/>
          </a:p>
          <a:p>
            <a:pPr marL="0" indent="0">
              <a:buNone/>
            </a:pPr>
            <a:r>
              <a:rPr lang="ru-RU" sz="4200" dirty="0"/>
              <a:t> </a:t>
            </a:r>
          </a:p>
          <a:p>
            <a:pPr marL="0" lvl="0" indent="0">
              <a:buNone/>
            </a:pPr>
            <a:r>
              <a:rPr lang="ru-RU" sz="4200" b="1" dirty="0"/>
              <a:t>рентабельность продаж</a:t>
            </a:r>
            <a:r>
              <a:rPr lang="ru-RU" sz="4200" dirty="0"/>
              <a:t> — дает представление о том, какова доля прибыли от реализации в выручке от реализации:   </a:t>
            </a:r>
          </a:p>
          <a:p>
            <a:pPr marL="0" indent="0" algn="ctr">
              <a:buNone/>
            </a:pPr>
            <a:r>
              <a:rPr lang="ru-RU" sz="4200" i="1" dirty="0"/>
              <a:t>Рентабельность продаж = Прибыль от продаж / Выручка от </a:t>
            </a:r>
            <a:r>
              <a:rPr lang="ru-RU" sz="4200" i="1" dirty="0" smtClean="0"/>
              <a:t>реализации;</a:t>
            </a:r>
            <a:endParaRPr lang="ru-RU" sz="4200" i="1" dirty="0"/>
          </a:p>
          <a:p>
            <a:pPr marL="0" indent="0">
              <a:buNone/>
            </a:pPr>
            <a:r>
              <a:rPr lang="ru-RU" sz="4200" dirty="0"/>
              <a:t> </a:t>
            </a:r>
          </a:p>
          <a:p>
            <a:pPr marL="0" lvl="0" indent="0">
              <a:buNone/>
            </a:pPr>
            <a:r>
              <a:rPr lang="ru-RU" sz="4200" b="1" dirty="0"/>
              <a:t>рентабельность реализованной продукции</a:t>
            </a:r>
            <a:r>
              <a:rPr lang="ru-RU" sz="4200" dirty="0"/>
              <a:t> — показывает эффективность реализации продукции:</a:t>
            </a:r>
          </a:p>
          <a:p>
            <a:pPr marL="0" indent="0" algn="ctr">
              <a:buNone/>
            </a:pPr>
            <a:r>
              <a:rPr lang="ru-RU" sz="4200" dirty="0"/>
              <a:t> </a:t>
            </a:r>
            <a:r>
              <a:rPr lang="ru-RU" sz="4200" i="1" dirty="0" smtClean="0"/>
              <a:t>Рентабельность </a:t>
            </a:r>
            <a:r>
              <a:rPr lang="ru-RU" sz="4200" i="1" dirty="0"/>
              <a:t>реализованной продукции = Прибыль от продаж / Себестоимость реализованной </a:t>
            </a:r>
            <a:r>
              <a:rPr lang="ru-RU" sz="4200" i="1" dirty="0" smtClean="0"/>
              <a:t>продукции. </a:t>
            </a:r>
            <a:endParaRPr lang="ru-RU" sz="4200" i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73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2.</a:t>
            </a:r>
            <a:r>
              <a:rPr lang="ru-RU" sz="1600" dirty="0"/>
              <a:t> Рассчитывают </a:t>
            </a:r>
            <a:r>
              <a:rPr lang="ru-RU" sz="1600" b="1" dirty="0" smtClean="0"/>
              <a:t>общие </a:t>
            </a:r>
            <a:r>
              <a:rPr lang="ru-RU" sz="1600" b="1" dirty="0"/>
              <a:t>показатели рентабельности</a:t>
            </a:r>
            <a:r>
              <a:rPr lang="ru-RU" sz="1600" dirty="0"/>
              <a:t>, </a:t>
            </a:r>
            <a:r>
              <a:rPr lang="ru-RU" sz="1600" b="1" dirty="0"/>
              <a:t>отражающие эффективность использования ресурсов предприятия:</a:t>
            </a:r>
            <a:endParaRPr lang="ru-RU" sz="1600" dirty="0"/>
          </a:p>
          <a:p>
            <a:pPr marL="0" lvl="0" indent="0">
              <a:buNone/>
            </a:pPr>
            <a:r>
              <a:rPr lang="ru-RU" sz="1600" b="1" dirty="0"/>
              <a:t>рентабельность оборотных активов</a:t>
            </a:r>
            <a:r>
              <a:rPr lang="ru-RU" sz="1600" dirty="0"/>
              <a:t> — отражает эффективность использования оборотного капитала организации:</a:t>
            </a:r>
          </a:p>
          <a:p>
            <a:pPr marL="0" indent="0" algn="ctr">
              <a:buNone/>
            </a:pPr>
            <a:r>
              <a:rPr lang="ru-RU" sz="1600" dirty="0"/>
              <a:t> </a:t>
            </a:r>
            <a:r>
              <a:rPr lang="ru-RU" sz="1600" i="1" dirty="0" smtClean="0"/>
              <a:t>Рентабельность обор </a:t>
            </a:r>
            <a:r>
              <a:rPr lang="ru-RU" sz="1600" i="1" dirty="0"/>
              <a:t>активов = Чистая прибыль / </a:t>
            </a:r>
            <a:r>
              <a:rPr lang="ru-RU" sz="1600" i="1" dirty="0" smtClean="0"/>
              <a:t>Ср стоим </a:t>
            </a:r>
            <a:r>
              <a:rPr lang="ru-RU" sz="1600" i="1" dirty="0"/>
              <a:t>оборотных </a:t>
            </a:r>
            <a:r>
              <a:rPr lang="ru-RU" sz="1600" i="1" dirty="0" smtClean="0"/>
              <a:t>активов</a:t>
            </a:r>
            <a:endParaRPr lang="ru-RU" sz="1600" i="1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lvl="0" indent="0">
              <a:buNone/>
            </a:pPr>
            <a:r>
              <a:rPr lang="ru-RU" sz="1600" b="1" dirty="0"/>
              <a:t>рентабельность </a:t>
            </a:r>
            <a:r>
              <a:rPr lang="ru-RU" sz="1600" b="1" dirty="0" err="1"/>
              <a:t>внеоборотных</a:t>
            </a:r>
            <a:r>
              <a:rPr lang="ru-RU" sz="1600" b="1" dirty="0"/>
              <a:t> активов</a:t>
            </a:r>
            <a:r>
              <a:rPr lang="ru-RU" sz="1600" dirty="0"/>
              <a:t> — показывает эффективность использования </a:t>
            </a:r>
            <a:r>
              <a:rPr lang="ru-RU" sz="1600" dirty="0" err="1"/>
              <a:t>внеоборотных</a:t>
            </a:r>
            <a:r>
              <a:rPr lang="ru-RU" sz="1600" dirty="0"/>
              <a:t> активов предприятия:</a:t>
            </a:r>
          </a:p>
          <a:p>
            <a:pPr marL="0" indent="0" algn="ctr">
              <a:buNone/>
            </a:pPr>
            <a:r>
              <a:rPr lang="ru-RU" sz="1600" i="1" dirty="0"/>
              <a:t> </a:t>
            </a:r>
            <a:r>
              <a:rPr lang="ru-RU" sz="1600" i="1" dirty="0" smtClean="0"/>
              <a:t>Рентабельность </a:t>
            </a:r>
            <a:r>
              <a:rPr lang="ru-RU" sz="1600" i="1" dirty="0" err="1" smtClean="0"/>
              <a:t>внеобор</a:t>
            </a:r>
            <a:r>
              <a:rPr lang="ru-RU" sz="1600" i="1" dirty="0" smtClean="0"/>
              <a:t> </a:t>
            </a:r>
            <a:r>
              <a:rPr lang="ru-RU" sz="1600" i="1" dirty="0"/>
              <a:t>активов = Чистая прибыль / </a:t>
            </a:r>
            <a:r>
              <a:rPr lang="ru-RU" sz="1600" i="1" dirty="0" smtClean="0"/>
              <a:t>Ср </a:t>
            </a:r>
            <a:r>
              <a:rPr lang="ru-RU" sz="1600" i="1" dirty="0"/>
              <a:t>стоимость </a:t>
            </a:r>
            <a:r>
              <a:rPr lang="ru-RU" sz="1600" i="1" dirty="0" err="1" smtClean="0"/>
              <a:t>внеобор</a:t>
            </a:r>
            <a:r>
              <a:rPr lang="ru-RU" sz="1600" i="1" dirty="0" smtClean="0"/>
              <a:t> активов</a:t>
            </a:r>
            <a:endParaRPr lang="ru-RU" sz="1600" i="1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lvl="0" indent="0">
              <a:buNone/>
            </a:pPr>
            <a:r>
              <a:rPr lang="ru-RU" sz="1600" b="1" dirty="0"/>
              <a:t>рентабельность собственного капитала</a:t>
            </a:r>
            <a:r>
              <a:rPr lang="ru-RU" sz="1600" dirty="0"/>
              <a:t> — отражает эффективность использования организацией собственного капитала:</a:t>
            </a:r>
          </a:p>
          <a:p>
            <a:pPr marL="0" indent="0" algn="ctr">
              <a:buNone/>
            </a:pPr>
            <a:r>
              <a:rPr lang="ru-RU" sz="1600" i="1" dirty="0" smtClean="0"/>
              <a:t>Рентабельность СК = </a:t>
            </a:r>
            <a:r>
              <a:rPr lang="ru-RU" sz="1600" i="1" dirty="0"/>
              <a:t>Чистая прибыль / Средняя величина </a:t>
            </a:r>
            <a:r>
              <a:rPr lang="ru-RU" sz="1600" i="1" dirty="0" smtClean="0"/>
              <a:t>СК</a:t>
            </a:r>
            <a:endParaRPr lang="ru-RU" sz="1600" i="1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lvl="0" indent="0">
              <a:buNone/>
            </a:pPr>
            <a:r>
              <a:rPr lang="ru-RU" sz="1600" b="1" dirty="0"/>
              <a:t>рентабельность инвестированного капитала</a:t>
            </a:r>
            <a:r>
              <a:rPr lang="ru-RU" sz="1600" dirty="0"/>
              <a:t> — характеризует отдачу на сумму денежных средств, вложенных в бизнес:</a:t>
            </a:r>
          </a:p>
          <a:p>
            <a:pPr marL="0" indent="0" algn="ctr">
              <a:buNone/>
            </a:pPr>
            <a:r>
              <a:rPr lang="ru-RU" sz="1600" dirty="0"/>
              <a:t> </a:t>
            </a:r>
            <a:r>
              <a:rPr lang="ru-RU" sz="1600" i="1" dirty="0" smtClean="0"/>
              <a:t>Рентабельность ИК = </a:t>
            </a:r>
            <a:r>
              <a:rPr lang="ru-RU" sz="1600" i="1" dirty="0"/>
              <a:t>Чистая прибыль / (Средняя величина </a:t>
            </a:r>
            <a:r>
              <a:rPr lang="ru-RU" sz="1600" i="1" dirty="0" smtClean="0"/>
              <a:t>СК + </a:t>
            </a:r>
            <a:r>
              <a:rPr lang="ru-RU" sz="1600" i="1" dirty="0"/>
              <a:t>Средняя величина долгосрочных обязательств</a:t>
            </a:r>
            <a:r>
              <a:rPr lang="ru-RU" sz="1600" i="1" dirty="0" smtClean="0"/>
              <a:t>)</a:t>
            </a:r>
            <a:endParaRPr lang="ru-RU" sz="1600" i="1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lvl="0" indent="0">
              <a:buNone/>
            </a:pPr>
            <a:r>
              <a:rPr lang="ru-RU" sz="1600" b="1" dirty="0"/>
              <a:t>рентабельность заемного капитала</a:t>
            </a:r>
            <a:r>
              <a:rPr lang="ru-RU" sz="1600" dirty="0"/>
              <a:t> — характеризует эффективность использования организацией заемного капитала:</a:t>
            </a:r>
          </a:p>
          <a:p>
            <a:pPr marL="0" indent="0" algn="ctr">
              <a:buNone/>
            </a:pPr>
            <a:r>
              <a:rPr lang="ru-RU" sz="1600" i="1" dirty="0"/>
              <a:t> </a:t>
            </a:r>
            <a:r>
              <a:rPr lang="ru-RU" sz="1600" i="1" dirty="0" smtClean="0"/>
              <a:t>Рентабельность ЗК = </a:t>
            </a:r>
            <a:r>
              <a:rPr lang="ru-RU" sz="1600" i="1" dirty="0"/>
              <a:t>Чистая прибыль / Средняя величина </a:t>
            </a:r>
            <a:r>
              <a:rPr lang="ru-RU" sz="1600" i="1" dirty="0" smtClean="0"/>
              <a:t>ЗК</a:t>
            </a:r>
            <a:endParaRPr lang="ru-RU" sz="1600" i="1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498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3</a:t>
            </a:r>
            <a:r>
              <a:rPr lang="ru-RU" dirty="0"/>
              <a:t>. </a:t>
            </a:r>
            <a:r>
              <a:rPr lang="ru-RU" b="1" dirty="0"/>
              <a:t>Проводят факторный анализ показателей рентабельности.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Цель </a:t>
            </a:r>
            <a:r>
              <a:rPr lang="ru-RU" dirty="0"/>
              <a:t>— определить причины отклонений значений отчетного периода по сравнению с данными прошлых периодов или планами на отчетный период.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4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b="1" dirty="0"/>
              <a:t>Рассчитывают и оценивают частные показатели эффективности</a:t>
            </a:r>
            <a:r>
              <a:rPr lang="ru-RU" dirty="0"/>
              <a:t>, которые отражают отдельные аспекты работы предприятия. Среди них могут быть такие показатели:</a:t>
            </a:r>
          </a:p>
          <a:p>
            <a:pPr lvl="0"/>
            <a:r>
              <a:rPr lang="ru-RU" dirty="0" err="1"/>
              <a:t>издержкоемкость</a:t>
            </a:r>
            <a:r>
              <a:rPr lang="ru-RU" dirty="0"/>
              <a:t> выпуска </a:t>
            </a:r>
            <a:r>
              <a:rPr lang="ru-RU" dirty="0" smtClean="0"/>
              <a:t>продукции:</a:t>
            </a:r>
          </a:p>
          <a:p>
            <a:pPr marL="0" lvl="0" indent="0" algn="ctr">
              <a:buNone/>
            </a:pPr>
            <a:r>
              <a:rPr lang="ru-RU" i="1" dirty="0" err="1"/>
              <a:t>Издержкоемкость</a:t>
            </a:r>
            <a:r>
              <a:rPr lang="ru-RU" i="1" dirty="0"/>
              <a:t> = Издержки обращения / Розничный </a:t>
            </a:r>
            <a:r>
              <a:rPr lang="ru-RU" i="1" dirty="0" smtClean="0"/>
              <a:t>товарооборот</a:t>
            </a:r>
            <a:r>
              <a:rPr lang="ru-RU" dirty="0" smtClean="0"/>
              <a:t>.</a:t>
            </a:r>
          </a:p>
          <a:p>
            <a:pPr marL="0" lvl="0" indent="0" algn="ctr">
              <a:buNone/>
            </a:pPr>
            <a:endParaRPr lang="ru-RU" dirty="0"/>
          </a:p>
          <a:p>
            <a:pPr lvl="0"/>
            <a:r>
              <a:rPr lang="ru-RU" dirty="0"/>
              <a:t>выработка и заработная плата на одного </a:t>
            </a:r>
            <a:r>
              <a:rPr lang="ru-RU" dirty="0" smtClean="0"/>
              <a:t>сотрудника:</a:t>
            </a:r>
          </a:p>
          <a:p>
            <a:pPr marL="0" indent="0" algn="ctr">
              <a:buNone/>
            </a:pPr>
            <a:r>
              <a:rPr lang="ru-RU" i="1" dirty="0" smtClean="0"/>
              <a:t>Выработка = </a:t>
            </a:r>
            <a:r>
              <a:rPr lang="ru-RU" i="1" dirty="0"/>
              <a:t> объём выпущенной продукции </a:t>
            </a:r>
            <a:r>
              <a:rPr lang="ru-RU" i="1" dirty="0" smtClean="0"/>
              <a:t>/ число </a:t>
            </a:r>
            <a:r>
              <a:rPr lang="ru-RU" i="1" dirty="0"/>
              <a:t>человеко-дней или человеко-часов, затраченных на изготовление данного объёма товаров</a:t>
            </a:r>
            <a:r>
              <a:rPr lang="ru-RU" dirty="0"/>
              <a:t>.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 smtClean="0"/>
              <a:t>удельный </a:t>
            </a:r>
            <a:r>
              <a:rPr lang="ru-RU" dirty="0"/>
              <a:t>вес укрупненных статей затрат в себестоимости продукции и др.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51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/>
              <a:t>Устойчивость предпринимательской структуры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2403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Создателем </a:t>
            </a:r>
            <a:r>
              <a:rPr lang="ru-RU" sz="1800" b="1" dirty="0"/>
              <a:t>классической теории устойчивости</a:t>
            </a:r>
            <a:r>
              <a:rPr lang="ru-RU" sz="1800" dirty="0"/>
              <a:t> считается академик А. М. Ляпунов. </a:t>
            </a:r>
          </a:p>
          <a:p>
            <a:pPr marL="0" indent="0">
              <a:buNone/>
            </a:pPr>
            <a:r>
              <a:rPr lang="ru-RU" sz="1800" dirty="0"/>
              <a:t>Классическая теория устойчивости в основном изучает равновесные состояния систем и динамику их поведения.</a:t>
            </a:r>
          </a:p>
          <a:p>
            <a:pPr marL="0" indent="0" algn="ctr">
              <a:buNone/>
            </a:pPr>
            <a:r>
              <a:rPr lang="ru-RU" sz="1800" dirty="0"/>
              <a:t>Александр Михайлович Ляпунов</a:t>
            </a:r>
          </a:p>
          <a:p>
            <a:pPr marL="0" indent="0" algn="ctr">
              <a:buNone/>
            </a:pPr>
            <a:r>
              <a:rPr lang="ru-RU" sz="1800" dirty="0"/>
              <a:t> (25.05.1857–03.11.1918) 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052736"/>
            <a:ext cx="554461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Василий Васильевич Леонтьев</a:t>
            </a:r>
          </a:p>
          <a:p>
            <a:pPr marL="0" indent="0">
              <a:buNone/>
            </a:pPr>
            <a:r>
              <a:rPr lang="ru-RU" sz="1900" dirty="0"/>
              <a:t>(</a:t>
            </a:r>
            <a:r>
              <a:rPr lang="ru-RU" sz="1900" dirty="0" smtClean="0"/>
              <a:t>05.08.1905– 05.02.1999) – создатель </a:t>
            </a:r>
            <a:r>
              <a:rPr lang="ru-RU" sz="1900" dirty="0"/>
              <a:t>теории межотраслевого анализа, лауреат Нобелевской премии по экономике (1973) за развитие метода «затраты – выпуск» и его применение к важным экономическим проблемам.</a:t>
            </a:r>
          </a:p>
          <a:p>
            <a:pPr marL="0" indent="0">
              <a:buNone/>
            </a:pPr>
            <a:r>
              <a:rPr lang="ru-RU" sz="1900" dirty="0"/>
              <a:t>«Устойчивость – это способность системы приходить в равновесное состояние после воздействия окружающей среды. </a:t>
            </a:r>
          </a:p>
          <a:p>
            <a:pPr marL="0" indent="0">
              <a:buNone/>
            </a:pPr>
            <a:r>
              <a:rPr lang="ru-RU" sz="1900" dirty="0"/>
              <a:t>Для производственной системы это означает способность сохранять эффективность работы при изменениях окружающей </a:t>
            </a:r>
            <a:r>
              <a:rPr lang="ru-RU" sz="1800" dirty="0"/>
              <a:t>среды». </a:t>
            </a:r>
          </a:p>
          <a:p>
            <a:endParaRPr lang="ru-RU" dirty="0"/>
          </a:p>
        </p:txBody>
      </p:sp>
      <p:pic>
        <p:nvPicPr>
          <p:cNvPr id="5" name="Рисунок 4" descr="https://avatars.mds.yandex.net/get-entity_search/1020180/858142464/S600xU_2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139865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73488"/>
            <a:ext cx="129614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88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Современное представление о теории устойчивости предприятия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Устойчивость предпринимательской структуры</a:t>
            </a:r>
            <a:r>
              <a:rPr lang="ru-RU" sz="1600" dirty="0"/>
              <a:t> – это способность системы сохранять свои основные свойства и адекватно реагировать на изменение внешних условий [1]. Взаимодействие системы с окружающей средой описывается рядом понятий общей теории систем: равновесие, устойчивость, гомеостазис, адаптация и т. п.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Асаул</a:t>
            </a:r>
            <a:r>
              <a:rPr lang="ru-RU" sz="1600" dirty="0"/>
              <a:t> М. А. Обеспечение устойчивости предпринимательских структур инвестиционно-строи тельной сферы : </a:t>
            </a:r>
            <a:r>
              <a:rPr lang="ru-RU" sz="1600" dirty="0" err="1"/>
              <a:t>автореф</a:t>
            </a:r>
            <a:r>
              <a:rPr lang="ru-RU" sz="1600" dirty="0"/>
              <a:t>. </a:t>
            </a:r>
            <a:r>
              <a:rPr lang="ru-RU" sz="1600" dirty="0" err="1"/>
              <a:t>дис</a:t>
            </a:r>
            <a:r>
              <a:rPr lang="ru-RU" sz="1600" dirty="0"/>
              <a:t>. ... </a:t>
            </a:r>
            <a:r>
              <a:rPr lang="ru-RU" sz="1600" dirty="0" err="1"/>
              <a:t>докт</a:t>
            </a:r>
            <a:r>
              <a:rPr lang="ru-RU" sz="1600" dirty="0"/>
              <a:t>. </a:t>
            </a:r>
            <a:r>
              <a:rPr lang="ru-RU" sz="1600" dirty="0" err="1"/>
              <a:t>экон</a:t>
            </a:r>
            <a:r>
              <a:rPr lang="ru-RU" sz="1600" dirty="0"/>
              <a:t>. наук. СПб. : Изд-во ГОУ ВПО «Санкт-Петербург. гос. ар </a:t>
            </a:r>
            <a:r>
              <a:rPr lang="ru-RU" sz="1600" dirty="0" err="1"/>
              <a:t>хитектур</a:t>
            </a:r>
            <a:r>
              <a:rPr lang="ru-RU" sz="1600" dirty="0"/>
              <a:t>.-строит. ун-т», 2009.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896544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И</a:t>
            </a:r>
            <a:r>
              <a:rPr lang="ru-RU" sz="1600" dirty="0"/>
              <a:t>. А. </a:t>
            </a:r>
            <a:r>
              <a:rPr lang="ru-RU" sz="1600" dirty="0" err="1" smtClean="0"/>
              <a:t>Ламбаева</a:t>
            </a:r>
            <a:r>
              <a:rPr lang="ru-RU" sz="1600" dirty="0" smtClean="0"/>
              <a:t>: </a:t>
            </a:r>
            <a:r>
              <a:rPr lang="ru-RU" sz="1600" dirty="0"/>
              <a:t>«как научная категория </a:t>
            </a:r>
            <a:r>
              <a:rPr lang="ru-RU" sz="1600" b="1" dirty="0"/>
              <a:t>экономическая устойчивость </a:t>
            </a:r>
            <a:r>
              <a:rPr lang="ru-RU" sz="1600" dirty="0"/>
              <a:t>отражает особое состояние хозяйственной системы в сложной рыночной среде, характеризующее целенаправленность ее движения в настоящем и </a:t>
            </a:r>
            <a:r>
              <a:rPr lang="ru-RU" sz="1600" dirty="0" smtClean="0"/>
              <a:t>прогнозируемом </a:t>
            </a:r>
            <a:r>
              <a:rPr lang="ru-RU" sz="1600" dirty="0"/>
              <a:t>будущем. Она синтезирует в себе совокупность свойств самой системы и важнейших составляющих ее производственной и коммерческой деятельности, в том числе качество продукции и ее новые свойства, научно-технический уровень технической базы (основного капитала), стабильность ресурсного обеспечения, прогресс кадрового и интеллектуального потенциалов, наличие инновационного менеджмента и др.»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Ламбаева</a:t>
            </a:r>
            <a:r>
              <a:rPr lang="ru-RU" sz="1600" dirty="0" smtClean="0"/>
              <a:t> </a:t>
            </a:r>
            <a:r>
              <a:rPr lang="ru-RU" sz="1600" dirty="0"/>
              <a:t>И. Л. К вопросу об определении понятий «устойчивость» и «устойчивое развитие» // Устойчивое развитие: сб. науч. тр. Улан-Удэ, 1996. </a:t>
            </a:r>
            <a:r>
              <a:rPr lang="ru-RU" sz="1600" dirty="0" err="1"/>
              <a:t>Вып</a:t>
            </a:r>
            <a:r>
              <a:rPr lang="ru-RU" sz="1600" dirty="0"/>
              <a:t>. 1. С. 73–92.</a:t>
            </a:r>
          </a:p>
        </p:txBody>
      </p:sp>
    </p:spTree>
    <p:extLst>
      <p:ext uri="{BB962C8B-B14F-4D97-AF65-F5344CB8AC3E}">
        <p14:creationId xmlns:p14="http://schemas.microsoft.com/office/powerpoint/2010/main" val="218286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Функциональные составляющие экономической устойчивости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0648"/>
            <a:ext cx="7128792" cy="497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91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Подходы зарубежных и отечественных ученых к оценке устойчивости коммерческих предприятий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А. Д. </a:t>
            </a:r>
            <a:r>
              <a:rPr lang="ru-RU" b="1" dirty="0" err="1"/>
              <a:t>Шеремет</a:t>
            </a:r>
            <a:r>
              <a:rPr lang="ru-RU" dirty="0"/>
              <a:t> определяет финансовую устойчивость как соотношение стоимости основных средств и величин собственных и заёмных источников их формирования. По его мнению, обеспеченность запасов и затрат источниками формирования — это сущность финансовой устойчивости, а платёжеспособность — её внешнее проявление.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В. В. Ковалёв</a:t>
            </a:r>
            <a:r>
              <a:rPr lang="ru-RU" dirty="0"/>
              <a:t> для определения финансовой устойчивости предлагает систему показателей, в том числе </a:t>
            </a:r>
            <a:r>
              <a:rPr lang="ru-RU" b="1" dirty="0"/>
              <a:t>показатель удельного веса общей суммы собственного капитала</a:t>
            </a:r>
            <a:r>
              <a:rPr lang="ru-RU" dirty="0"/>
              <a:t> в итоге баланса всех средств, авансированных предприятию, то есть соотношение общей суммы собственного капитала к итогу баланса предприятия. Уровень этого показателя должен превышать 50%</a:t>
            </a:r>
          </a:p>
        </p:txBody>
      </p:sp>
    </p:spTree>
    <p:extLst>
      <p:ext uri="{BB962C8B-B14F-4D97-AF65-F5344CB8AC3E}">
        <p14:creationId xmlns:p14="http://schemas.microsoft.com/office/powerpoint/2010/main" val="159355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0424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84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0424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79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Уравнение </a:t>
            </a:r>
            <a:r>
              <a:rPr lang="ru-RU" sz="2800" b="1" dirty="0"/>
              <a:t>регрессии </a:t>
            </a:r>
            <a:r>
              <a:rPr lang="ru-RU" sz="2800" b="1" dirty="0" smtClean="0"/>
              <a:t>Альтмана</a:t>
            </a:r>
            <a:br>
              <a:rPr lang="ru-RU" sz="2800" b="1" dirty="0" smtClean="0"/>
            </a:br>
            <a:r>
              <a:rPr lang="ru-RU" sz="2800" b="1" dirty="0" smtClean="0"/>
              <a:t>(«</a:t>
            </a:r>
            <a:r>
              <a:rPr lang="ru-RU" sz="2800" b="1" dirty="0"/>
              <a:t>индекс кредитоспособности» или «z-счет</a:t>
            </a:r>
            <a:r>
              <a:rPr lang="ru-RU" sz="2800" b="1" dirty="0" smtClean="0"/>
              <a:t>»)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4900"/>
            <a:ext cx="6984775" cy="52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03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Пятифакторная система </a:t>
            </a:r>
            <a:r>
              <a:rPr lang="ru-RU" sz="2400" b="1" dirty="0"/>
              <a:t>для оценки устойчивости </a:t>
            </a:r>
            <a:r>
              <a:rPr lang="ru-RU" sz="2400" b="1" dirty="0" smtClean="0"/>
              <a:t>предприятия </a:t>
            </a:r>
            <a:r>
              <a:rPr lang="ru-RU" sz="2400" b="1" dirty="0" err="1" smtClean="0"/>
              <a:t>Бивера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Уильям </a:t>
            </a:r>
            <a:r>
              <a:rPr lang="ru-RU" dirty="0" err="1"/>
              <a:t>Бивер</a:t>
            </a:r>
            <a:r>
              <a:rPr lang="ru-RU" dirty="0"/>
              <a:t> предложил пятифакторную систему для оценки устойчивости предприятия на основе его финансового состояния с целью диагностики банкротства, содержащую следующие индикаторы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54726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14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570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Концепция экономической устойчивости предпринимательской структуры</vt:lpstr>
      <vt:lpstr>Устойчивость предпринимательской структуры</vt:lpstr>
      <vt:lpstr>Современное представление о теории устойчивости предприятия</vt:lpstr>
      <vt:lpstr>Функциональные составляющие экономической устойчивости</vt:lpstr>
      <vt:lpstr>Подходы зарубежных и отечественных ученых к оценке устойчивости коммерческих предприятий</vt:lpstr>
      <vt:lpstr>Презентация PowerPoint</vt:lpstr>
      <vt:lpstr>Презентация PowerPoint</vt:lpstr>
      <vt:lpstr>Уравнение регрессии Альтмана («индекс кредитоспособности» или «z-счет»)</vt:lpstr>
      <vt:lpstr>Пятифакторная система для оценки устойчивости предприятия Бивера</vt:lpstr>
      <vt:lpstr>Методики диагностики возможного банкротства, предназначенные для отечественных предприятий</vt:lpstr>
      <vt:lpstr>Эффективное развитие</vt:lpstr>
      <vt:lpstr>Презентация PowerPoint</vt:lpstr>
      <vt:lpstr>Оценка экономической эффективности деятельности предприятия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экономической устойчивости предпринимательской структуры</dc:title>
  <dc:creator>Елена</dc:creator>
  <cp:lastModifiedBy>Елена</cp:lastModifiedBy>
  <cp:revision>63</cp:revision>
  <dcterms:created xsi:type="dcterms:W3CDTF">2024-11-01T17:30:50Z</dcterms:created>
  <dcterms:modified xsi:type="dcterms:W3CDTF">2024-11-08T08:12:30Z</dcterms:modified>
</cp:coreProperties>
</file>