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3F7A-BB04-445A-A032-A57F4892126E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73F7A-BB04-445A-A032-A57F4892126E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FA43F-257C-4AA9-BE56-05AE631E52D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1800" b="1" dirty="0" smtClean="0"/>
              <a:t>Экология города </a:t>
            </a:r>
            <a:r>
              <a:rPr lang="ru-RU" sz="1800" dirty="0" smtClean="0"/>
              <a:t>изучает  экологические проблемы городской среды и предлагает пути их решения.   </a:t>
            </a:r>
            <a:r>
              <a:rPr lang="ru-RU" sz="1800" dirty="0" smtClean="0">
                <a:solidFill>
                  <a:srgbClr val="FF0000"/>
                </a:solidFill>
              </a:rPr>
              <a:t>ПОЧЕМУ ЭТО ВАЖНО?</a:t>
            </a:r>
            <a:endParaRPr lang="ru-RU" sz="1800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pPr algn="just">
              <a:buNone/>
            </a:pPr>
            <a:r>
              <a:rPr lang="ru-RU" sz="1400" b="1" dirty="0"/>
              <a:t>Урбанизация</a:t>
            </a:r>
            <a:r>
              <a:rPr lang="ru-RU" sz="1400" dirty="0"/>
              <a:t>-  основная черта современной цивилизации и </a:t>
            </a:r>
            <a:r>
              <a:rPr lang="ru-RU" sz="1400" dirty="0" smtClean="0"/>
              <a:t>затрагивает </a:t>
            </a:r>
            <a:r>
              <a:rPr lang="ru-RU" sz="1400" dirty="0"/>
              <a:t>большую часть населения мира </a:t>
            </a:r>
          </a:p>
          <a:p>
            <a:pPr algn="just">
              <a:buNone/>
            </a:pPr>
            <a:r>
              <a:rPr lang="ru-RU" sz="1400" b="1" dirty="0" smtClean="0"/>
              <a:t>представляет </a:t>
            </a:r>
            <a:r>
              <a:rPr lang="ru-RU" sz="1400" b="1" dirty="0"/>
              <a:t>собой серьезную экологическую </a:t>
            </a:r>
            <a:r>
              <a:rPr lang="ru-RU" sz="1400" b="1" dirty="0" smtClean="0"/>
              <a:t>проблему </a:t>
            </a:r>
            <a:r>
              <a:rPr lang="ru-RU" sz="1400" dirty="0" smtClean="0"/>
              <a:t>- </a:t>
            </a:r>
            <a:r>
              <a:rPr lang="ru-RU" sz="1400" b="1" dirty="0"/>
              <a:t>глобальное   загрязнение </a:t>
            </a:r>
            <a:r>
              <a:rPr lang="ru-RU" sz="1400" dirty="0"/>
              <a:t>и ухудшение качества городской среды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" name="Рисунок 5" descr="Смертность из-за загрязнённого воздуха в Европе вдвое превысила прогнозы |  Новости Приднестровья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857364"/>
            <a:ext cx="421484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Главными экологическими проблемами в Украине являются загрязнение воды,  воздуха и рост числа отходов - опрос — УНИАН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714488"/>
            <a:ext cx="4214842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Ландшафтная компания Сибирский кедр - Стильные и удобные ландшафты, подарят  вам уют и комфорт.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5" y="4000504"/>
            <a:ext cx="3286147" cy="285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Город будущего. Где мы будем жить через 100 лет — Рамблер/новости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4714884"/>
            <a:ext cx="3429024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Как может выглядеть город будущего — Teletype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000636"/>
            <a:ext cx="350043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3643306" y="3857628"/>
            <a:ext cx="55006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Успешное </a:t>
            </a:r>
            <a:r>
              <a:rPr lang="ru-RU" sz="1600" b="1" dirty="0" smtClean="0"/>
              <a:t>решение экологических проблем города </a:t>
            </a:r>
            <a:r>
              <a:rPr lang="ru-RU" sz="1600" b="1" dirty="0"/>
              <a:t>позволит человеку выжить </a:t>
            </a:r>
            <a:r>
              <a:rPr lang="ru-RU" sz="1600" dirty="0"/>
              <a:t>и продолжать </a:t>
            </a:r>
            <a:r>
              <a:rPr lang="ru-RU" sz="1600" dirty="0" smtClean="0"/>
              <a:t>развиваться, создавая  здоровую и красивую среду </a:t>
            </a:r>
            <a:r>
              <a:rPr lang="ru-RU" sz="1600" dirty="0"/>
              <a:t>своего </a:t>
            </a:r>
            <a:r>
              <a:rPr lang="ru-RU" sz="1600" dirty="0" smtClean="0"/>
              <a:t>обитания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643306" y="1928802"/>
            <a:ext cx="2571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ГОРОДА </a:t>
            </a:r>
            <a:r>
              <a:rPr lang="ru-RU" b="1" dirty="0" smtClean="0"/>
              <a:t> </a:t>
            </a:r>
            <a:r>
              <a:rPr lang="ru-RU" b="1" dirty="0"/>
              <a:t>ПРОШЛОГО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429388" y="4714884"/>
            <a:ext cx="25717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ГОРОДА БУДУЩЕГО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Городская среда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 smtClean="0"/>
              <a:t>Городская среда </a:t>
            </a:r>
            <a:r>
              <a:rPr lang="ru-RU" dirty="0" smtClean="0"/>
              <a:t>– это совокупность антропогенных объектов, компонентов природной среды, </a:t>
            </a:r>
            <a:r>
              <a:rPr lang="ru-RU" dirty="0" err="1" smtClean="0"/>
              <a:t>природноантропогенных</a:t>
            </a:r>
            <a:r>
              <a:rPr lang="ru-RU" dirty="0" smtClean="0"/>
              <a:t> и природных объектов. </a:t>
            </a:r>
            <a:endParaRPr lang="ru-RU" dirty="0" smtClean="0"/>
          </a:p>
          <a:p>
            <a:r>
              <a:rPr lang="ru-RU" b="1" dirty="0" smtClean="0"/>
              <a:t>Антропогенные </a:t>
            </a:r>
            <a:r>
              <a:rPr lang="ru-RU" b="1" dirty="0" smtClean="0"/>
              <a:t>объекты искусственной городской среды </a:t>
            </a:r>
            <a:r>
              <a:rPr lang="ru-RU" dirty="0" smtClean="0"/>
              <a:t>занимают основную часть территории города. К ним относятся жилые, общественные и промышленные здания, улицы, магистрали, площади, подземные переходы, стадионы, телебашни и другие сооружения. К числу антропогенных объектов относятся также транспортные и другие передвижные и технические средства. </a:t>
            </a:r>
            <a:r>
              <a:rPr lang="ru-RU" b="1" dirty="0" smtClean="0"/>
              <a:t>Антропогенные объекты делятся на градостроительные, производственные и объекты городских инфраструктур</a:t>
            </a:r>
            <a:r>
              <a:rPr lang="ru-RU" dirty="0" smtClean="0"/>
              <a:t>: транспортной, инженерной и социальной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Компонентами природной среды города </a:t>
            </a:r>
            <a:r>
              <a:rPr lang="ru-RU" dirty="0" smtClean="0"/>
              <a:t>являются атмосферный воздух, поверхностные и подземные воды, почвы, грунты, солнечный свет. Это компоненты среды обитания, без которых жизнь человека и других организмов невозможна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К природно-антропогенным объектам</a:t>
            </a:r>
            <a:r>
              <a:rPr lang="ru-RU" dirty="0" smtClean="0"/>
              <a:t> относятся городские леса, парки, сады, озелененные территории жилых и промышленных районов, бульвары, скверы, защитные зоны, каналы, водохранилища и т.п.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Структура </a:t>
            </a:r>
            <a:r>
              <a:rPr lang="ru-RU" dirty="0" smtClean="0"/>
              <a:t>города,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как место обитания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Строения. </a:t>
            </a:r>
          </a:p>
          <a:p>
            <a:pPr marL="514350" indent="-514350">
              <a:buNone/>
            </a:pPr>
            <a:r>
              <a:rPr lang="ru-RU" dirty="0" smtClean="0"/>
              <a:t>1.1. Непостоянно отапливаемые жилые дома (чердаки; этажи; подвалы). </a:t>
            </a:r>
          </a:p>
          <a:p>
            <a:pPr marL="514350" indent="-514350">
              <a:buNone/>
            </a:pPr>
            <a:r>
              <a:rPr lang="ru-RU" dirty="0" smtClean="0"/>
              <a:t>1.2. Постоянно отапливаемые здания. </a:t>
            </a:r>
          </a:p>
          <a:p>
            <a:pPr marL="514350" indent="-514350">
              <a:buNone/>
            </a:pPr>
            <a:r>
              <a:rPr lang="ru-RU" dirty="0" smtClean="0"/>
              <a:t>1.3. Складские и некоторые производственные помещения (пекарни, мясокомбинаты, фрукты и овощи, лекарственное </a:t>
            </a:r>
            <a:r>
              <a:rPr lang="ru-RU" dirty="0" err="1" smtClean="0"/>
              <a:t>сырье,естественно-научные</a:t>
            </a:r>
            <a:r>
              <a:rPr lang="ru-RU" dirty="0" smtClean="0"/>
              <a:t> коллекции и книгохранилища, кожа, шкуры, текстиль и мягкая мебель, винные погреба). </a:t>
            </a:r>
          </a:p>
          <a:p>
            <a:pPr marL="514350" indent="-514350">
              <a:buNone/>
            </a:pPr>
            <a:r>
              <a:rPr lang="ru-RU" dirty="0" smtClean="0"/>
              <a:t>2. Прочие наземные местообитания.</a:t>
            </a:r>
          </a:p>
          <a:p>
            <a:pPr marL="514350" indent="-514350">
              <a:buNone/>
            </a:pPr>
            <a:r>
              <a:rPr lang="ru-RU" dirty="0" smtClean="0"/>
              <a:t> 2.1. Внешняя оболочка зданий (внешние стены домов; крыши; балконы). 2.2. Застроенные территории (городские центры; районы старой застройки; районы новостроек; вазоны с цветами; отдельные зеленые насаждения; зеленый город). </a:t>
            </a:r>
          </a:p>
          <a:p>
            <a:pPr marL="514350" indent="-514350">
              <a:buNone/>
            </a:pPr>
            <a:r>
              <a:rPr lang="ru-RU" dirty="0" smtClean="0"/>
              <a:t>2.3. Транспортные зоны (улицы, площади, мосты; транспортные сооружения). </a:t>
            </a:r>
          </a:p>
          <a:p>
            <a:pPr marL="514350" indent="-514350">
              <a:buNone/>
            </a:pPr>
            <a:r>
              <a:rPr lang="ru-RU" dirty="0" smtClean="0"/>
              <a:t>2.4. Озелененные площади (парки; </a:t>
            </a:r>
            <a:r>
              <a:rPr lang="ru-RU" dirty="0" err="1" smtClean="0"/>
              <a:t>ботсады</a:t>
            </a:r>
            <a:r>
              <a:rPr lang="ru-RU" dirty="0" smtClean="0"/>
              <a:t>; зоопарки; кладбища; спортивные сооружения; теплицы).</a:t>
            </a:r>
          </a:p>
          <a:p>
            <a:pPr marL="514350" indent="-514350">
              <a:buNone/>
            </a:pPr>
            <a:r>
              <a:rPr lang="ru-RU" dirty="0" smtClean="0"/>
              <a:t> 2.5. Пустыри. </a:t>
            </a:r>
          </a:p>
          <a:p>
            <a:pPr marL="514350" indent="-514350">
              <a:buNone/>
            </a:pPr>
            <a:r>
              <a:rPr lang="ru-RU" dirty="0" smtClean="0"/>
              <a:t>2.6. Остатки </a:t>
            </a:r>
            <a:r>
              <a:rPr lang="ru-RU" dirty="0" err="1" smtClean="0"/>
              <a:t>негородских</a:t>
            </a:r>
            <a:r>
              <a:rPr lang="ru-RU" dirty="0" smtClean="0"/>
              <a:t> экосистем. 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r>
              <a:rPr lang="ru-RU" b="1" dirty="0" smtClean="0"/>
              <a:t>Концентрация населения в городах, а также техногенная модификация среды привели к возникновению здесь особых условий, в которых сформировались специфические по видовому составу и структуре сообщества</a:t>
            </a:r>
            <a:endParaRPr lang="ru-RU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Формирование </a:t>
            </a:r>
            <a:r>
              <a:rPr lang="ru-RU" dirty="0" err="1" smtClean="0"/>
              <a:t>урбоценозов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Процесс формирования </a:t>
            </a:r>
            <a:r>
              <a:rPr lang="ru-RU" dirty="0" err="1" smtClean="0"/>
              <a:t>урбоценозов</a:t>
            </a:r>
            <a:r>
              <a:rPr lang="ru-RU" dirty="0" smtClean="0"/>
              <a:t> на территориях городов начинается с </a:t>
            </a:r>
            <a:r>
              <a:rPr lang="ru-RU" b="1" dirty="0" smtClean="0"/>
              <a:t>исчезновения наименее пластичных и толерантных видов </a:t>
            </a:r>
            <a:r>
              <a:rPr lang="ru-RU" dirty="0" smtClean="0"/>
              <a:t>и общего снижения численности и плотности большинства из них. Вслед за этим происходит дробление сплошных ареалов на мозаичные и дальнейшее снижение численности. </a:t>
            </a:r>
            <a:r>
              <a:rPr lang="ru-RU" b="1" dirty="0" smtClean="0"/>
              <a:t>Отмечаются негативные изменения в популяциях </a:t>
            </a:r>
            <a:r>
              <a:rPr lang="ru-RU" dirty="0" smtClean="0"/>
              <a:t>лесных (</a:t>
            </a:r>
            <a:r>
              <a:rPr lang="ru-RU" dirty="0" err="1" smtClean="0"/>
              <a:t>несинантропных</a:t>
            </a:r>
            <a:r>
              <a:rPr lang="ru-RU" dirty="0" smtClean="0"/>
              <a:t>) видов, </a:t>
            </a:r>
            <a:r>
              <a:rPr lang="ru-RU" b="1" dirty="0" smtClean="0"/>
              <a:t>происходит </a:t>
            </a:r>
            <a:r>
              <a:rPr lang="ru-RU" b="1" dirty="0" err="1" smtClean="0"/>
              <a:t>биоаккумуляция</a:t>
            </a:r>
            <a:r>
              <a:rPr lang="ru-RU" b="1" dirty="0" smtClean="0"/>
              <a:t> загрязнений.</a:t>
            </a:r>
          </a:p>
          <a:p>
            <a:pPr marL="514350" indent="-514350">
              <a:buAutoNum type="arabicPeriod"/>
            </a:pPr>
            <a:r>
              <a:rPr lang="ru-RU" dirty="0" smtClean="0"/>
              <a:t> Средний уровень изменений характеризуется</a:t>
            </a:r>
            <a:r>
              <a:rPr lang="ru-RU" b="1" dirty="0" smtClean="0"/>
              <a:t> ростом встречаемости морфологических аномалий в популяциях </a:t>
            </a:r>
            <a:r>
              <a:rPr lang="ru-RU" dirty="0" smtClean="0"/>
              <a:t>– спектр морфологической изменчивости видов становится шире, растет частота уклоняющихся от «дикого типа» вариантов. </a:t>
            </a:r>
            <a:r>
              <a:rPr lang="ru-RU" b="1" dirty="0" smtClean="0"/>
              <a:t>Растет мозаичность среды обитания</a:t>
            </a:r>
            <a:r>
              <a:rPr lang="ru-RU" dirty="0" smtClean="0"/>
              <a:t>. В ответ на новые условия среды, </a:t>
            </a:r>
            <a:r>
              <a:rPr lang="ru-RU" b="1" dirty="0" smtClean="0"/>
              <a:t>появляются различные физиологические адаптации</a:t>
            </a:r>
            <a:r>
              <a:rPr lang="ru-RU" dirty="0" smtClean="0"/>
              <a:t>..</a:t>
            </a:r>
          </a:p>
          <a:p>
            <a:pPr marL="514350" indent="-514350">
              <a:buAutoNum type="arabicPeriod"/>
            </a:pPr>
            <a:r>
              <a:rPr lang="ru-RU" dirty="0" smtClean="0"/>
              <a:t> При значительном уровне изменений </a:t>
            </a:r>
            <a:r>
              <a:rPr lang="ru-RU" b="1" dirty="0" smtClean="0"/>
              <a:t>возникают </a:t>
            </a:r>
            <a:r>
              <a:rPr lang="ru-RU" b="1" dirty="0" err="1" smtClean="0"/>
              <a:t>изоляты</a:t>
            </a:r>
            <a:r>
              <a:rPr lang="ru-RU" dirty="0" smtClean="0"/>
              <a:t>, наблюдается специфика динамики численности, фенотипические особенности, нередко отражающие специфику генетической структуры. </a:t>
            </a:r>
            <a:r>
              <a:rPr lang="ru-RU" b="1" dirty="0" smtClean="0"/>
              <a:t>Появляются виды-вселенцы, нехарактерные для природных экосистем данной ландшафтно-климатической зоны.</a:t>
            </a:r>
          </a:p>
          <a:p>
            <a:pPr marL="514350" indent="-514350">
              <a:buNone/>
            </a:pPr>
            <a:r>
              <a:rPr lang="ru-RU" dirty="0" smtClean="0"/>
              <a:t> Особенности пространственной структуры городских популяций (изоляция, малая площадь, высокая плотность при небольшой численности) способствуют формированию значительного полиморфизма и генетической специфики</a:t>
            </a:r>
          </a:p>
          <a:p>
            <a:pPr marL="514350" indent="-514350">
              <a:buNone/>
            </a:pPr>
            <a:r>
              <a:rPr lang="ru-RU" b="1" dirty="0" smtClean="0"/>
              <a:t>Упрощение структуры сообществ ведет к сокращению числа трофических уровней и звеньев</a:t>
            </a:r>
            <a:r>
              <a:rPr lang="ru-RU" dirty="0" smtClean="0"/>
              <a:t>. Ускоряется (как уже отмечалось) скорость обмена веществом и энергией, повышается роль нисходящих потоков вещества, то есть роль </a:t>
            </a:r>
            <a:r>
              <a:rPr lang="ru-RU" dirty="0" err="1" smtClean="0"/>
              <a:t>редуцентов</a:t>
            </a:r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 smtClean="0"/>
              <a:t>Уникальный биологический вид наращивает свою численность вопреки всем популяционным законам, пытается бороться с естественными механизмами, направленными на сокращение и стабилизацию численности. </a:t>
            </a:r>
            <a:br>
              <a:rPr lang="ru-RU" sz="1200" dirty="0" smtClean="0"/>
            </a:br>
            <a:r>
              <a:rPr lang="ru-RU" sz="1200" dirty="0" smtClean="0"/>
              <a:t>человеческий вид стремится , в которой один вид занимает все жизненное пространство ( в  условиях городской среды)</a:t>
            </a:r>
            <a:endParaRPr lang="ru-RU" sz="1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600" b="1" dirty="0" smtClean="0"/>
              <a:t>С точки зрения скорости адаптивных процессов, человечество проигрывает </a:t>
            </a:r>
            <a:r>
              <a:rPr lang="ru-RU" sz="1600" dirty="0" smtClean="0"/>
              <a:t>(в сравнении с другими видами) на видовом, популяционном и зачастую на физиологическом (за исключением, может быть, единичных особей) уровне. Это происходит, поскольку </a:t>
            </a:r>
            <a:r>
              <a:rPr lang="ru-RU" sz="1600" dirty="0" err="1" smtClean="0"/>
              <a:t>Homo</a:t>
            </a:r>
            <a:r>
              <a:rPr lang="ru-RU" sz="1600" dirty="0" smtClean="0"/>
              <a:t> </a:t>
            </a:r>
            <a:r>
              <a:rPr lang="ru-RU" sz="1600" dirty="0" err="1" smtClean="0"/>
              <a:t>sapiens</a:t>
            </a:r>
            <a:r>
              <a:rPr lang="ru-RU" sz="1600" dirty="0" smtClean="0"/>
              <a:t>, подвергается аутбридингу в больших урбанистических популяциях  и накопил в своих популяциях колоссальный груз мутационной и сегрегационной компонент наследственной отягощенности в виде особей, </a:t>
            </a:r>
            <a:r>
              <a:rPr lang="ru-RU" sz="1600" dirty="0" err="1" smtClean="0"/>
              <a:t>инадаптивных</a:t>
            </a:r>
            <a:r>
              <a:rPr lang="ru-RU" sz="1600" dirty="0" smtClean="0"/>
              <a:t> по многим параметрам и по естественным законам, подлежащим элиминации. </a:t>
            </a:r>
            <a:r>
              <a:rPr lang="ru-RU" sz="1600" b="1" dirty="0" smtClean="0"/>
              <a:t>Увеличивается груз наследственной отягощенности в поколениях популяции, вынужденной адаптироваться к ухудшающейся среде. </a:t>
            </a:r>
            <a:r>
              <a:rPr lang="ru-RU" sz="1600" dirty="0" smtClean="0"/>
              <a:t>В этих условиях уровень наследственной </a:t>
            </a:r>
            <a:r>
              <a:rPr lang="ru-RU" sz="1600" dirty="0" err="1" smtClean="0"/>
              <a:t>гетерогенности</a:t>
            </a:r>
            <a:r>
              <a:rPr lang="ru-RU" sz="1600" dirty="0" smtClean="0"/>
              <a:t> популяции за счет доли редких генотипов будет нарастать, что приведет к снижению ее приспособленности . </a:t>
            </a:r>
            <a:r>
              <a:rPr lang="ru-RU" sz="1600" b="1" dirty="0" smtClean="0"/>
              <a:t>При увеличении и </a:t>
            </a:r>
            <a:r>
              <a:rPr lang="ru-RU" sz="1600" b="1" dirty="0" err="1" smtClean="0"/>
              <a:t>панмиксности</a:t>
            </a:r>
            <a:r>
              <a:rPr lang="ru-RU" sz="1600" b="1" dirty="0" smtClean="0"/>
              <a:t> (росте </a:t>
            </a:r>
            <a:r>
              <a:rPr lang="ru-RU" sz="1600" b="1" dirty="0" err="1" smtClean="0"/>
              <a:t>гетерозиготности</a:t>
            </a:r>
            <a:r>
              <a:rPr lang="ru-RU" sz="1600" b="1" dirty="0" smtClean="0"/>
              <a:t>) </a:t>
            </a:r>
            <a:r>
              <a:rPr lang="ru-RU" sz="1600" dirty="0" smtClean="0"/>
              <a:t>за гетерозис, если он не является константным, </a:t>
            </a:r>
            <a:r>
              <a:rPr lang="ru-RU" sz="1600" b="1" dirty="0" smtClean="0"/>
              <a:t>каждая популяция расплачивается </a:t>
            </a:r>
            <a:r>
              <a:rPr lang="ru-RU" sz="1600" b="1" dirty="0" err="1" smtClean="0"/>
              <a:t>выщеплением</a:t>
            </a:r>
            <a:r>
              <a:rPr lang="ru-RU" sz="1600" b="1" dirty="0" smtClean="0"/>
              <a:t> менее приспособленных генотипов</a:t>
            </a:r>
            <a:r>
              <a:rPr lang="ru-RU" sz="1600" dirty="0" smtClean="0"/>
              <a:t>.</a:t>
            </a:r>
          </a:p>
          <a:p>
            <a:pPr>
              <a:buNone/>
            </a:pPr>
            <a:r>
              <a:rPr lang="ru-RU" sz="1600" dirty="0" smtClean="0"/>
              <a:t> Давление отбора в человеческих популяциях не снизилось, о чем свидетельствуют факты, что в промышленно развитых европейских странах не менее половины первичного генофонда не воспроизводится в следующем </a:t>
            </a:r>
            <a:r>
              <a:rPr lang="ru-RU" sz="1600" smtClean="0"/>
              <a:t>поколении .</a:t>
            </a:r>
            <a:endParaRPr lang="ru-RU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781</Words>
  <Application>Microsoft Office PowerPoint</Application>
  <PresentationFormat>Экран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Экология города изучает  экологические проблемы городской среды и предлагает пути их решения.   ПОЧЕМУ ЭТО ВАЖНО?</vt:lpstr>
      <vt:lpstr>Городская среда</vt:lpstr>
      <vt:lpstr>Структура города, как место обитания </vt:lpstr>
      <vt:lpstr>Формирование урбоценозов</vt:lpstr>
      <vt:lpstr>Уникальный биологический вид наращивает свою численность вопреки всем популяционным законам, пытается бороться с естественными механизмами, направленными на сокращение и стабилизацию численности.  человеческий вид стремится , в которой один вид занимает все жизненное пространство ( в  условиях городской среды)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ЭКОЛОГИЯ ГОРОДА</dc:title>
  <dc:creator>Пользователь Windows</dc:creator>
  <cp:lastModifiedBy>Пользователь Windows</cp:lastModifiedBy>
  <cp:revision>8</cp:revision>
  <dcterms:created xsi:type="dcterms:W3CDTF">2022-03-15T07:45:48Z</dcterms:created>
  <dcterms:modified xsi:type="dcterms:W3CDTF">2023-02-16T12:04:36Z</dcterms:modified>
</cp:coreProperties>
</file>