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9" d="100"/>
          <a:sy n="79"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39023744-812C-4DA7-B7AA-17E23C19C1F9}" type="datetimeFigureOut">
              <a:rPr lang="ru-RU"/>
              <a:pPr>
                <a:defRPr/>
              </a:pPr>
              <a:t>18.03.2020</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4A93EC6C-4C0D-47F8-A7A6-742DB052B96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68D6690-D8A5-48B4-B40C-B2A19E30C0FA}" type="datetimeFigureOut">
              <a:rPr lang="ru-RU"/>
              <a:pPr>
                <a:defRPr/>
              </a:pPr>
              <a:t>18.03.2020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740368-B2EB-481E-9ED0-B67484AC341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1F57B1EA-0E9E-4B9C-AE74-A02A69FBBF4E}" type="datetimeFigureOut">
              <a:rPr lang="ru-RU"/>
              <a:pPr>
                <a:defRPr/>
              </a:pPr>
              <a:t>18.03.2020</a:t>
            </a:fld>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99AC389-8B00-4D43-BCD8-96BEB7F5466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4ADC9F0-741E-4392-A424-3BBE01C63487}" type="datetimeFigureOut">
              <a:rPr lang="ru-RU"/>
              <a:pPr>
                <a:defRPr/>
              </a:pPr>
              <a:t>18.03.2020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017724-4372-473A-9079-3E9C8B6B289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BBC3F561-CE41-41B4-9850-6A91A08CF472}" type="datetimeFigureOut">
              <a:rPr lang="ru-RU"/>
              <a:pPr>
                <a:defRPr/>
              </a:pPr>
              <a:t>18.03.2020</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9E9135CD-E9D9-4186-AB58-E63FED204F4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BE6A9D9E-3513-4C55-B0D9-AB994086E56D}" type="datetimeFigureOut">
              <a:rPr lang="ru-RU"/>
              <a:pPr>
                <a:defRPr/>
              </a:pPr>
              <a:t>18.03.2020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BC2DF9-D964-4A0F-AD31-96F47CA13F7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E4A9CD4A-9A5E-44F0-86DF-F226D7526AEA}" type="datetimeFigureOut">
              <a:rPr lang="ru-RU"/>
              <a:pPr>
                <a:defRPr/>
              </a:pPr>
              <a:t>18.03.2020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7BC675F-0C84-4574-A403-578F5B019A4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7691F5D4-6FE3-4B5B-9515-92D535D93E35}" type="datetimeFigureOut">
              <a:rPr lang="ru-RU"/>
              <a:pPr>
                <a:defRPr/>
              </a:pPr>
              <a:t>18.03.2020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CEC1C0B-F297-4089-894E-3BD2C3AB2C1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AF6A42A1-4684-48C7-B836-B8F7FD8C7647}" type="datetimeFigureOut">
              <a:rPr lang="ru-RU"/>
              <a:pPr>
                <a:defRPr/>
              </a:pPr>
              <a:t>18.03.2020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D6643320-A6F5-45CA-8C0A-FBD476BA342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2097AB54-E1A8-4722-9124-39D26255CBC4}" type="datetimeFigureOut">
              <a:rPr lang="ru-RU"/>
              <a:pPr>
                <a:defRPr/>
              </a:pPr>
              <a:t>18.03.2020</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AE985318-1B85-4E13-A6B4-5F63EBE4A56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444A2399-9053-433E-9564-42BA9EF02C1C}" type="datetimeFigureOut">
              <a:rPr lang="ru-RU"/>
              <a:pPr>
                <a:defRPr/>
              </a:pPr>
              <a:t>18.03.2020</a:t>
            </a:fld>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7F915D64-C6E8-460F-9F16-0E06F8EA74B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6D7197C5-1915-4F24-BA51-7FD40BF21312}" type="datetimeFigureOut">
              <a:rPr lang="ru-RU"/>
              <a:pPr>
                <a:defRPr/>
              </a:pPr>
              <a:t>18.03.2020</a:t>
            </a:fld>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F3F953A9-6F0C-438F-B6C9-88E6D6263A7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3" r:id="rId1"/>
    <p:sldLayoutId id="2147483748" r:id="rId2"/>
    <p:sldLayoutId id="2147483754" r:id="rId3"/>
    <p:sldLayoutId id="2147483749" r:id="rId4"/>
    <p:sldLayoutId id="2147483750" r:id="rId5"/>
    <p:sldLayoutId id="2147483751" r:id="rId6"/>
    <p:sldLayoutId id="2147483755" r:id="rId7"/>
    <p:sldLayoutId id="2147483756" r:id="rId8"/>
    <p:sldLayoutId id="2147483757" r:id="rId9"/>
    <p:sldLayoutId id="2147483752" r:id="rId10"/>
    <p:sldLayoutId id="214748375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hyperlink" Target="http://www.yandex.ru/" TargetMode="External"/><Relationship Id="rId7" Type="http://schemas.openxmlformats.org/officeDocument/2006/relationships/hyperlink" Target="http://www.vuzlib.net/beta3/html/1/20412/20471/"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6" Type="http://schemas.openxmlformats.org/officeDocument/2006/relationships/hyperlink" Target="http://www.yas.yuna.ru/" TargetMode="External"/><Relationship Id="rId5" Type="http://schemas.openxmlformats.org/officeDocument/2006/relationships/hyperlink" Target="http://www.glossary.ru/" TargetMode="External"/><Relationship Id="rId4" Type="http://schemas.openxmlformats.org/officeDocument/2006/relationships/hyperlink" Target="http://www.azps.ru/articles/soc/soc63.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1285860"/>
            <a:ext cx="8858312" cy="2857520"/>
          </a:xfrm>
        </p:spPr>
        <p:txBody>
          <a:bodyPr/>
          <a:lstStyle/>
          <a:p>
            <a:pPr algn="ctr" eaLnBrk="1" fontAlgn="auto" hangingPunct="1">
              <a:spcAft>
                <a:spcPts val="0"/>
              </a:spcAft>
              <a:defRPr/>
            </a:pPr>
            <a:r>
              <a:rPr lang="ru-RU" dirty="0" smtClean="0">
                <a:solidFill>
                  <a:schemeClr val="accent1">
                    <a:satMod val="150000"/>
                  </a:schemeClr>
                </a:solidFill>
              </a:rPr>
              <a:t>Социальные процессы. Социальное развитие.</a:t>
            </a:r>
            <a:br>
              <a:rPr lang="ru-RU" dirty="0" smtClean="0">
                <a:solidFill>
                  <a:schemeClr val="accent1">
                    <a:satMod val="150000"/>
                  </a:schemeClr>
                </a:solidFill>
              </a:rPr>
            </a:br>
            <a:r>
              <a:rPr lang="ru-RU" dirty="0" smtClean="0">
                <a:solidFill>
                  <a:schemeClr val="accent1">
                    <a:satMod val="150000"/>
                  </a:schemeClr>
                </a:solidFill>
              </a:rPr>
              <a:t>Социальный прогресс и регресс.</a:t>
            </a:r>
            <a:endParaRPr lang="ru-RU" dirty="0">
              <a:solidFill>
                <a:schemeClr val="accent1">
                  <a:satMod val="150000"/>
                </a:schemeClr>
              </a:solidFill>
            </a:endParaRPr>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Критерии прогресса</a:t>
            </a:r>
            <a:endParaRPr lang="ru-RU" dirty="0">
              <a:solidFill>
                <a:schemeClr val="accent1">
                  <a:satMod val="150000"/>
                </a:schemeClr>
              </a:solidFill>
            </a:endParaRPr>
          </a:p>
        </p:txBody>
      </p:sp>
      <p:sp>
        <p:nvSpPr>
          <p:cNvPr id="3" name="Содержимое 2"/>
          <p:cNvSpPr>
            <a:spLocks noGrp="1"/>
          </p:cNvSpPr>
          <p:nvPr>
            <p:ph idx="1"/>
          </p:nvPr>
        </p:nvSpPr>
        <p:spPr>
          <a:xfrm>
            <a:off x="0" y="1500188"/>
            <a:ext cx="5786438" cy="5357812"/>
          </a:xfrm>
        </p:spPr>
        <p:txBody>
          <a:bodyPr rtlCol="0">
            <a:normAutofit fontScale="62500" lnSpcReduction="20000"/>
          </a:bodyPr>
          <a:lstStyle/>
          <a:p>
            <a:pPr marL="633222" indent="-514350" eaLnBrk="1" fontAlgn="auto" hangingPunct="1">
              <a:spcBef>
                <a:spcPts val="0"/>
              </a:spcBef>
              <a:spcAft>
                <a:spcPts val="0"/>
              </a:spcAft>
              <a:buFont typeface="+mj-lt"/>
              <a:buAutoNum type="arabicPeriod"/>
              <a:defRPr/>
            </a:pPr>
            <a:r>
              <a:rPr lang="ru-RU" dirty="0"/>
              <a:t>Усложненные социальные организации общества (Г.Спенсер)</a:t>
            </a:r>
          </a:p>
          <a:p>
            <a:pPr marL="633222" indent="-514350" eaLnBrk="1" fontAlgn="auto" hangingPunct="1">
              <a:spcBef>
                <a:spcPts val="0"/>
              </a:spcBef>
              <a:spcAft>
                <a:spcPts val="0"/>
              </a:spcAft>
              <a:buFont typeface="+mj-lt"/>
              <a:buAutoNum type="arabicPeriod"/>
              <a:defRPr/>
            </a:pPr>
            <a:r>
              <a:rPr lang="ru-RU" dirty="0"/>
              <a:t>Изменения в системе социальных связей и типе регуляции общественных отношений (Тённис)</a:t>
            </a:r>
          </a:p>
          <a:p>
            <a:pPr marL="633222" indent="-514350" eaLnBrk="1" fontAlgn="auto" hangingPunct="1">
              <a:spcBef>
                <a:spcPts val="0"/>
              </a:spcBef>
              <a:spcAft>
                <a:spcPts val="0"/>
              </a:spcAft>
              <a:buFont typeface="+mj-lt"/>
              <a:buAutoNum type="arabicPeriod"/>
              <a:defRPr/>
            </a:pPr>
            <a:r>
              <a:rPr lang="ru-RU" dirty="0"/>
              <a:t>Изменения в характере производства и потребления (</a:t>
            </a:r>
            <a:r>
              <a:rPr lang="ru-RU" dirty="0" err="1"/>
              <a:t>У.Ростоу</a:t>
            </a:r>
            <a:r>
              <a:rPr lang="ru-RU" dirty="0"/>
              <a:t>, Д.Белл),</a:t>
            </a:r>
          </a:p>
          <a:p>
            <a:pPr marL="633222" indent="-514350" eaLnBrk="1" fontAlgn="auto" hangingPunct="1">
              <a:spcBef>
                <a:spcPts val="0"/>
              </a:spcBef>
              <a:spcAft>
                <a:spcPts val="0"/>
              </a:spcAft>
              <a:buFont typeface="+mj-lt"/>
              <a:buAutoNum type="arabicPeriod"/>
              <a:defRPr/>
            </a:pPr>
            <a:r>
              <a:rPr lang="ru-RU" dirty="0"/>
              <a:t>Степень овладения обществом стихийными силами природы, выражающаяся в росте производительности труда, степени освобождения людей из-под гнета стихийных сил общественного развития (К.Маркс)</a:t>
            </a:r>
          </a:p>
          <a:p>
            <a:pPr marL="633222" indent="-514350" eaLnBrk="1" fontAlgn="auto" hangingPunct="1">
              <a:spcBef>
                <a:spcPts val="0"/>
              </a:spcBef>
              <a:spcAft>
                <a:spcPts val="0"/>
              </a:spcAft>
              <a:buFont typeface="+mj-lt"/>
              <a:buAutoNum type="arabicPeriod"/>
              <a:defRPr/>
            </a:pPr>
            <a:r>
              <a:rPr lang="ru-RU" dirty="0"/>
              <a:t>Выделяют также растущую тенденцию к освобождению человека – т.е. освобождению:</a:t>
            </a:r>
          </a:p>
          <a:p>
            <a:pPr marL="996696" lvl="2" eaLnBrk="1" fontAlgn="auto" hangingPunct="1">
              <a:spcAft>
                <a:spcPts val="0"/>
              </a:spcAft>
              <a:buClr>
                <a:schemeClr val="accent3"/>
              </a:buClr>
              <a:buFont typeface="Arial"/>
              <a:buChar char="▪"/>
              <a:defRPr/>
            </a:pPr>
            <a:r>
              <a:rPr lang="ru-RU" dirty="0"/>
              <a:t>от подавления государством</a:t>
            </a:r>
          </a:p>
          <a:p>
            <a:pPr marL="996696" lvl="2" eaLnBrk="1" fontAlgn="auto" hangingPunct="1">
              <a:spcAft>
                <a:spcPts val="0"/>
              </a:spcAft>
              <a:buClr>
                <a:schemeClr val="accent3"/>
              </a:buClr>
              <a:buFont typeface="Arial"/>
              <a:buChar char="▪"/>
              <a:defRPr/>
            </a:pPr>
            <a:r>
              <a:rPr lang="ru-RU" dirty="0"/>
              <a:t>от диктата коллектива</a:t>
            </a:r>
          </a:p>
          <a:p>
            <a:pPr marL="996696" lvl="2" eaLnBrk="1" fontAlgn="auto" hangingPunct="1">
              <a:spcAft>
                <a:spcPts val="0"/>
              </a:spcAft>
              <a:buClr>
                <a:schemeClr val="accent3"/>
              </a:buClr>
              <a:buFont typeface="Arial"/>
              <a:buChar char="▪"/>
              <a:defRPr/>
            </a:pPr>
            <a:r>
              <a:rPr lang="ru-RU" dirty="0"/>
              <a:t>от всякой эксплуатации</a:t>
            </a:r>
          </a:p>
          <a:p>
            <a:pPr marL="996696" lvl="2" eaLnBrk="1" fontAlgn="auto" hangingPunct="1">
              <a:spcAft>
                <a:spcPts val="0"/>
              </a:spcAft>
              <a:buClr>
                <a:schemeClr val="accent3"/>
              </a:buClr>
              <a:buFont typeface="Arial"/>
              <a:buChar char="▪"/>
              <a:defRPr/>
            </a:pPr>
            <a:r>
              <a:rPr lang="ru-RU" dirty="0"/>
              <a:t>от замкнутости жизненного пространства</a:t>
            </a:r>
          </a:p>
          <a:p>
            <a:pPr marL="996696" lvl="2" eaLnBrk="1" fontAlgn="auto" hangingPunct="1">
              <a:spcAft>
                <a:spcPts val="0"/>
              </a:spcAft>
              <a:buClr>
                <a:schemeClr val="accent3"/>
              </a:buClr>
              <a:buFont typeface="Arial"/>
              <a:buChar char="▪"/>
              <a:defRPr/>
            </a:pPr>
            <a:r>
              <a:rPr lang="ru-RU" dirty="0"/>
              <a:t>от страха за свою безопасность и будущее</a:t>
            </a:r>
          </a:p>
          <a:p>
            <a:pPr marL="438912" indent="-320040" eaLnBrk="1" fontAlgn="auto" hangingPunct="1">
              <a:spcBef>
                <a:spcPts val="0"/>
              </a:spcBef>
              <a:spcAft>
                <a:spcPts val="0"/>
              </a:spcAft>
              <a:buFont typeface="Wingdings 2"/>
              <a:buChar char=""/>
              <a:defRPr/>
            </a:pP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5500694" y="1643050"/>
            <a:ext cx="1785950" cy="2233855"/>
          </a:xfrm>
          <a:prstGeom prst="rect">
            <a:avLst/>
          </a:prstGeom>
          <a:ln>
            <a:noFill/>
          </a:ln>
          <a:effectLst>
            <a:softEdge rad="112500"/>
          </a:effectLst>
        </p:spPr>
      </p:pic>
      <p:pic>
        <p:nvPicPr>
          <p:cNvPr id="13316" name="Picture 4"/>
          <p:cNvPicPr>
            <a:picLocks noChangeAspect="1" noChangeArrowheads="1"/>
          </p:cNvPicPr>
          <p:nvPr/>
        </p:nvPicPr>
        <p:blipFill>
          <a:blip r:embed="rId3" cstate="print"/>
          <a:srcRect/>
          <a:stretch>
            <a:fillRect/>
          </a:stretch>
        </p:blipFill>
        <p:spPr bwMode="auto">
          <a:xfrm>
            <a:off x="7286644" y="1571612"/>
            <a:ext cx="1857356" cy="2476474"/>
          </a:xfrm>
          <a:prstGeom prst="rect">
            <a:avLst/>
          </a:prstGeom>
          <a:ln>
            <a:noFill/>
          </a:ln>
          <a:effectLst>
            <a:softEdge rad="112500"/>
          </a:effectLst>
        </p:spPr>
      </p:pic>
      <p:pic>
        <p:nvPicPr>
          <p:cNvPr id="8" name="Picture 3"/>
          <p:cNvPicPr>
            <a:picLocks noChangeAspect="1" noChangeArrowheads="1"/>
          </p:cNvPicPr>
          <p:nvPr/>
        </p:nvPicPr>
        <p:blipFill>
          <a:blip r:embed="rId4" cstate="print"/>
          <a:srcRect/>
          <a:stretch>
            <a:fillRect/>
          </a:stretch>
        </p:blipFill>
        <p:spPr bwMode="auto">
          <a:xfrm>
            <a:off x="7215174" y="4143380"/>
            <a:ext cx="1928826" cy="2524776"/>
          </a:xfrm>
          <a:prstGeom prst="rect">
            <a:avLst/>
          </a:prstGeom>
          <a:ln>
            <a:noFill/>
          </a:ln>
          <a:effectLst>
            <a:softEdge rad="112500"/>
          </a:effectLst>
        </p:spPr>
      </p:pic>
      <p:pic>
        <p:nvPicPr>
          <p:cNvPr id="9" name="Picture 5"/>
          <p:cNvPicPr>
            <a:picLocks noChangeAspect="1" noChangeArrowheads="1"/>
          </p:cNvPicPr>
          <p:nvPr/>
        </p:nvPicPr>
        <p:blipFill>
          <a:blip r:embed="rId5" cstate="print"/>
          <a:srcRect/>
          <a:stretch>
            <a:fillRect/>
          </a:stretch>
        </p:blipFill>
        <p:spPr bwMode="auto">
          <a:xfrm>
            <a:off x="5143504" y="4143380"/>
            <a:ext cx="1821669" cy="2428892"/>
          </a:xfrm>
          <a:prstGeom prst="rect">
            <a:avLst/>
          </a:prstGeom>
          <a:ln>
            <a:noFill/>
          </a:ln>
          <a:effectLst>
            <a:softEdge rad="112500"/>
          </a:effectLst>
        </p:spPr>
      </p:pic>
    </p:spTree>
  </p:cSld>
  <p:clrMapOvr>
    <a:masterClrMapping/>
  </p:clrMapOvr>
  <p:transition spd="med">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42844" y="214290"/>
            <a:ext cx="8858312"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4357688"/>
            <a:ext cx="8643938" cy="2357437"/>
          </a:xfrm>
        </p:spPr>
        <p:txBody>
          <a:bodyPr rtlCol="0">
            <a:normAutofit fontScale="70000" lnSpcReduction="20000"/>
          </a:bodyPr>
          <a:lstStyle/>
          <a:p>
            <a:pPr marL="438912" indent="-320040" eaLnBrk="1" fontAlgn="auto" hangingPunct="1">
              <a:spcBef>
                <a:spcPts val="0"/>
              </a:spcBef>
              <a:spcAft>
                <a:spcPts val="0"/>
              </a:spcAft>
              <a:buFont typeface="Wingdings 2"/>
              <a:buNone/>
              <a:defRPr/>
            </a:pPr>
            <a:r>
              <a:rPr lang="ru-RU" dirty="0" smtClean="0"/>
              <a:t>	Прогресс </a:t>
            </a:r>
            <a:r>
              <a:rPr lang="ru-RU" dirty="0"/>
              <a:t>просматривается и в самих человеческих отношениях. Все больше людей понимают, что они должны научиться жить вместе и соблюдать законы общества, должны уважать чужие жизненные стандарты и уметь искать компромиссы, должны подавлять собственную агрессивность, ценить и беречь природу и все то, что создали предыдущие поколения. Это отрадные признаки того, что человечество неуклонно движется к отношениям солидарности, гармонии и добра. </a:t>
            </a:r>
          </a:p>
        </p:txBody>
      </p:sp>
      <p:pic>
        <p:nvPicPr>
          <p:cNvPr id="19459" name="Picture 2" descr="C:\Documents and Settings\USER\Local Settings\Temporary Internet Files\Content.IE5\3X0GG2EI\MCj00788090000[1].wmf"/>
          <p:cNvPicPr>
            <a:picLocks noChangeAspect="1" noChangeArrowheads="1"/>
          </p:cNvPicPr>
          <p:nvPr/>
        </p:nvPicPr>
        <p:blipFill>
          <a:blip r:embed="rId2" cstate="print"/>
          <a:srcRect/>
          <a:stretch>
            <a:fillRect/>
          </a:stretch>
        </p:blipFill>
        <p:spPr bwMode="auto">
          <a:xfrm>
            <a:off x="2214563" y="1500188"/>
            <a:ext cx="4000500" cy="2917825"/>
          </a:xfrm>
          <a:prstGeom prst="rect">
            <a:avLst/>
          </a:prstGeom>
          <a:noFill/>
          <a:ln w="9525">
            <a:noFill/>
            <a:miter lim="800000"/>
            <a:headEnd/>
            <a:tailEnd/>
          </a:ln>
        </p:spPr>
      </p:pic>
    </p:spTree>
  </p:cSld>
  <p:clrMapOvr>
    <a:masterClrMapping/>
  </p:clrMapOvr>
  <p:transition spd="med">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Мировой социальный прогресс</a:t>
            </a:r>
            <a:endParaRPr lang="ru-RU" dirty="0">
              <a:solidFill>
                <a:schemeClr val="accent1">
                  <a:satMod val="150000"/>
                </a:schemeClr>
              </a:solidFill>
            </a:endParaRPr>
          </a:p>
        </p:txBody>
      </p:sp>
      <p:sp>
        <p:nvSpPr>
          <p:cNvPr id="3" name="Содержимое 2"/>
          <p:cNvSpPr>
            <a:spLocks noGrp="1"/>
          </p:cNvSpPr>
          <p:nvPr>
            <p:ph idx="1"/>
          </p:nvPr>
        </p:nvSpPr>
        <p:spPr>
          <a:xfrm>
            <a:off x="0" y="1571625"/>
            <a:ext cx="9001125" cy="5143500"/>
          </a:xfrm>
        </p:spPr>
        <p:txBody>
          <a:bodyPr rtlCol="0">
            <a:normAutofit/>
          </a:bodyPr>
          <a:lstStyle/>
          <a:p>
            <a:pPr marL="633222" indent="-514350" eaLnBrk="1" fontAlgn="auto" hangingPunct="1">
              <a:spcBef>
                <a:spcPts val="0"/>
              </a:spcBef>
              <a:spcAft>
                <a:spcPts val="0"/>
              </a:spcAft>
              <a:buFont typeface="+mj-lt"/>
              <a:buAutoNum type="arabicPeriod"/>
              <a:defRPr/>
            </a:pPr>
            <a:r>
              <a:rPr lang="ru-RU" dirty="0"/>
              <a:t>рост благосостояния и социальной защищенности людей</a:t>
            </a:r>
          </a:p>
          <a:p>
            <a:pPr marL="633222" indent="-514350" eaLnBrk="1" fontAlgn="auto" hangingPunct="1">
              <a:spcBef>
                <a:spcPts val="0"/>
              </a:spcBef>
              <a:spcAft>
                <a:spcPts val="0"/>
              </a:spcAft>
              <a:buFont typeface="+mj-lt"/>
              <a:buAutoNum type="arabicPeriod"/>
              <a:defRPr/>
            </a:pPr>
            <a:r>
              <a:rPr lang="ru-RU" dirty="0"/>
              <a:t>ослабление конфронтации между людьми</a:t>
            </a:r>
          </a:p>
          <a:p>
            <a:pPr marL="633222" indent="-514350" eaLnBrk="1" fontAlgn="auto" hangingPunct="1">
              <a:spcBef>
                <a:spcPts val="0"/>
              </a:spcBef>
              <a:spcAft>
                <a:spcPts val="0"/>
              </a:spcAft>
              <a:buFont typeface="+mj-lt"/>
              <a:buAutoNum type="arabicPeriod"/>
              <a:defRPr/>
            </a:pPr>
            <a:r>
              <a:rPr lang="ru-RU" dirty="0"/>
              <a:t>стремление людей к миру и сотрудничеству</a:t>
            </a:r>
          </a:p>
          <a:p>
            <a:pPr marL="633222" indent="-514350" eaLnBrk="1" fontAlgn="auto" hangingPunct="1">
              <a:spcBef>
                <a:spcPts val="0"/>
              </a:spcBef>
              <a:spcAft>
                <a:spcPts val="0"/>
              </a:spcAft>
              <a:buFont typeface="+mj-lt"/>
              <a:buAutoNum type="arabicPeriod"/>
              <a:defRPr/>
            </a:pPr>
            <a:r>
              <a:rPr lang="ru-RU" dirty="0"/>
              <a:t>утверждение политической демократии</a:t>
            </a:r>
          </a:p>
          <a:p>
            <a:pPr marL="633222" indent="-514350" eaLnBrk="1" fontAlgn="auto" hangingPunct="1">
              <a:spcBef>
                <a:spcPts val="0"/>
              </a:spcBef>
              <a:spcAft>
                <a:spcPts val="0"/>
              </a:spcAft>
              <a:buFont typeface="+mj-lt"/>
              <a:buAutoNum type="arabicPeriod"/>
              <a:defRPr/>
            </a:pPr>
            <a:r>
              <a:rPr lang="ru-RU" dirty="0"/>
              <a:t>рост нравственности, человечности, духовности людей</a:t>
            </a:r>
          </a:p>
          <a:p>
            <a:pPr marL="633222" indent="-514350" eaLnBrk="1" fontAlgn="auto" hangingPunct="1">
              <a:spcBef>
                <a:spcPts val="0"/>
              </a:spcBef>
              <a:spcAft>
                <a:spcPts val="0"/>
              </a:spcAft>
              <a:buFont typeface="+mj-lt"/>
              <a:buAutoNum type="arabicPeriod"/>
              <a:defRPr/>
            </a:pPr>
            <a:r>
              <a:rPr lang="ru-RU" dirty="0"/>
              <a:t>совершенствование самих человеческих отношений</a:t>
            </a:r>
          </a:p>
          <a:p>
            <a:pPr marL="633222" indent="-514350" eaLnBrk="1" fontAlgn="auto" hangingPunct="1">
              <a:spcBef>
                <a:spcPts val="0"/>
              </a:spcBef>
              <a:spcAft>
                <a:spcPts val="0"/>
              </a:spcAft>
              <a:buFont typeface="+mj-lt"/>
              <a:buAutoNum type="arabicPeriod"/>
              <a:defRPr/>
            </a:pPr>
            <a:r>
              <a:rPr lang="ru-RU" dirty="0"/>
              <a:t>все большее освобождение человека</a:t>
            </a:r>
          </a:p>
          <a:p>
            <a:pPr marL="438912" indent="-320040" eaLnBrk="1" fontAlgn="auto" hangingPunct="1">
              <a:spcBef>
                <a:spcPts val="0"/>
              </a:spcBef>
              <a:spcAft>
                <a:spcPts val="0"/>
              </a:spcAft>
              <a:buFont typeface="Wingdings 2"/>
              <a:buChar char=""/>
              <a:defRPr/>
            </a:pPr>
            <a:endParaRPr lang="ru-RU" dirty="0"/>
          </a:p>
        </p:txBody>
      </p:sp>
    </p:spTree>
  </p:cSld>
  <p:clrMapOvr>
    <a:masterClrMapping/>
  </p:clrMapOvr>
  <p:transition spd="med">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Регресс</a:t>
            </a:r>
            <a:endParaRPr lang="ru-RU" dirty="0">
              <a:solidFill>
                <a:schemeClr val="accent1">
                  <a:satMod val="150000"/>
                </a:schemeClr>
              </a:solidFill>
            </a:endParaRPr>
          </a:p>
        </p:txBody>
      </p:sp>
      <p:sp>
        <p:nvSpPr>
          <p:cNvPr id="3" name="Содержимое 2"/>
          <p:cNvSpPr>
            <a:spLocks noGrp="1"/>
          </p:cNvSpPr>
          <p:nvPr>
            <p:ph idx="1"/>
          </p:nvPr>
        </p:nvSpPr>
        <p:spPr>
          <a:xfrm>
            <a:off x="3857625" y="1571625"/>
            <a:ext cx="5286375" cy="5286375"/>
          </a:xfrm>
        </p:spPr>
        <p:txBody>
          <a:bodyPr rtlCol="0">
            <a:normAutofit fontScale="70000" lnSpcReduction="20000"/>
          </a:bodyPr>
          <a:lstStyle/>
          <a:p>
            <a:pPr marL="438912" indent="-320040" eaLnBrk="1" fontAlgn="auto" hangingPunct="1">
              <a:spcBef>
                <a:spcPts val="0"/>
              </a:spcBef>
              <a:spcAft>
                <a:spcPts val="0"/>
              </a:spcAft>
              <a:buFont typeface="Wingdings 2"/>
              <a:buNone/>
              <a:defRPr/>
            </a:pPr>
            <a:r>
              <a:rPr lang="ru-RU" i="1" dirty="0" smtClean="0"/>
              <a:t>	Регресс </a:t>
            </a:r>
            <a:r>
              <a:rPr lang="ru-RU" dirty="0" smtClean="0"/>
              <a:t>напротив</a:t>
            </a:r>
            <a:r>
              <a:rPr lang="ru-RU" dirty="0"/>
              <a:t>, предполагает развитие с нисходящей тенденцией, движение вспять, переход от высшего к низшему, что ведет к негативным последствиям. Он может проявляться, скажем, в снижении эффективности производства и уравнения благосостояния людей, в распространении в обществе курения, пьянства, наркомании, ухудшении здоровья населения, увеличения смертности, падении уровня духовности и нравственности людей и т.д.</a:t>
            </a:r>
          </a:p>
          <a:p>
            <a:pPr marL="438912" indent="-320040" eaLnBrk="1" fontAlgn="auto" hangingPunct="1">
              <a:spcBef>
                <a:spcPts val="0"/>
              </a:spcBef>
              <a:spcAft>
                <a:spcPts val="0"/>
              </a:spcAft>
              <a:buFont typeface="Wingdings 2"/>
              <a:buChar char=""/>
              <a:defRPr/>
            </a:pPr>
            <a:endParaRPr lang="ru-RU" dirty="0"/>
          </a:p>
          <a:p>
            <a:pPr marL="438912" indent="-320040" eaLnBrk="1" fontAlgn="auto" hangingPunct="1">
              <a:spcBef>
                <a:spcPts val="0"/>
              </a:spcBef>
              <a:spcAft>
                <a:spcPts val="0"/>
              </a:spcAft>
              <a:buFont typeface="Wingdings 2"/>
              <a:buNone/>
              <a:defRPr/>
            </a:pPr>
            <a:r>
              <a:rPr lang="ru-RU" dirty="0" smtClean="0"/>
              <a:t>	</a:t>
            </a:r>
            <a:r>
              <a:rPr lang="ru-RU" dirty="0"/>
              <a:t> Регресс чаще носит локальный характер – т.е. касается либо отдельных обществ или жизненных сфер, либо отдельных периодов.</a:t>
            </a:r>
          </a:p>
          <a:p>
            <a:pPr marL="438912" indent="-320040" eaLnBrk="1" fontAlgn="auto" hangingPunct="1">
              <a:spcBef>
                <a:spcPts val="0"/>
              </a:spcBef>
              <a:spcAft>
                <a:spcPts val="0"/>
              </a:spcAft>
              <a:buFont typeface="Wingdings 2"/>
              <a:buChar char=""/>
              <a:defRPr/>
            </a:pPr>
            <a:endParaRPr lang="ru-RU" dirty="0"/>
          </a:p>
        </p:txBody>
      </p:sp>
      <p:pic>
        <p:nvPicPr>
          <p:cNvPr id="16386" name="Picture 2"/>
          <p:cNvPicPr>
            <a:picLocks noChangeAspect="1" noChangeArrowheads="1"/>
          </p:cNvPicPr>
          <p:nvPr/>
        </p:nvPicPr>
        <p:blipFill>
          <a:blip r:embed="rId2" cstate="print"/>
          <a:srcRect/>
          <a:stretch>
            <a:fillRect/>
          </a:stretch>
        </p:blipFill>
        <p:spPr bwMode="auto">
          <a:xfrm>
            <a:off x="214282" y="1714488"/>
            <a:ext cx="3549819" cy="4198711"/>
          </a:xfrm>
          <a:prstGeom prst="rect">
            <a:avLst/>
          </a:prstGeom>
          <a:ln>
            <a:noFill/>
          </a:ln>
          <a:effectLst>
            <a:softEdge rad="112500"/>
          </a:effec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1">
                    <a:satMod val="150000"/>
                  </a:schemeClr>
                </a:solidFill>
              </a:rPr>
              <a:t>Социальные процессы развития</a:t>
            </a:r>
            <a:endParaRPr lang="ru-RU" dirty="0">
              <a:solidFill>
                <a:schemeClr val="accent1">
                  <a:satMod val="150000"/>
                </a:schemeClr>
              </a:solidFill>
            </a:endParaRPr>
          </a:p>
        </p:txBody>
      </p:sp>
      <p:sp>
        <p:nvSpPr>
          <p:cNvPr id="22531" name="Содержимое 2"/>
          <p:cNvSpPr>
            <a:spLocks noGrp="1"/>
          </p:cNvSpPr>
          <p:nvPr>
            <p:ph idx="1"/>
          </p:nvPr>
        </p:nvSpPr>
        <p:spPr>
          <a:xfrm>
            <a:off x="500063" y="4429125"/>
            <a:ext cx="8072437" cy="2071688"/>
          </a:xfrm>
        </p:spPr>
        <p:txBody>
          <a:bodyPr/>
          <a:lstStyle/>
          <a:p>
            <a:pPr marL="631825" indent="-514350" eaLnBrk="1" hangingPunct="1">
              <a:buFont typeface="Corbel" pitchFamily="34" charset="0"/>
              <a:buAutoNum type="arabicPeriod"/>
            </a:pPr>
            <a:r>
              <a:rPr lang="ru-RU" smtClean="0"/>
              <a:t>Имитационный процесс</a:t>
            </a:r>
          </a:p>
          <a:p>
            <a:pPr marL="631825" indent="-514350" eaLnBrk="1" hangingPunct="1">
              <a:buFont typeface="Corbel" pitchFamily="34" charset="0"/>
              <a:buAutoNum type="arabicPeriod"/>
            </a:pPr>
            <a:r>
              <a:rPr lang="ru-RU" smtClean="0"/>
              <a:t>Инновационный процесс</a:t>
            </a:r>
          </a:p>
          <a:p>
            <a:pPr marL="631825" indent="-514350" eaLnBrk="1" hangingPunct="1">
              <a:buFont typeface="Corbel" pitchFamily="34" charset="0"/>
              <a:buAutoNum type="arabicPeriod"/>
            </a:pPr>
            <a:r>
              <a:rPr lang="ru-RU" smtClean="0"/>
              <a:t>Эволюционный процесс</a:t>
            </a:r>
          </a:p>
        </p:txBody>
      </p:sp>
      <p:pic>
        <p:nvPicPr>
          <p:cNvPr id="22532" name="Picture 2" descr="C:\Documents and Settings\USER\Local Settings\Temporary Internet Files\Content.IE5\ATCU7F3W\MCBD06929_0000[1].wmf"/>
          <p:cNvPicPr>
            <a:picLocks noChangeAspect="1" noChangeArrowheads="1"/>
          </p:cNvPicPr>
          <p:nvPr/>
        </p:nvPicPr>
        <p:blipFill>
          <a:blip r:embed="rId2" cstate="print"/>
          <a:srcRect/>
          <a:stretch>
            <a:fillRect/>
          </a:stretch>
        </p:blipFill>
        <p:spPr bwMode="auto">
          <a:xfrm>
            <a:off x="571500" y="2071688"/>
            <a:ext cx="7683500" cy="2214562"/>
          </a:xfrm>
          <a:prstGeom prst="rect">
            <a:avLst/>
          </a:prstGeom>
          <a:noFill/>
          <a:ln w="9525">
            <a:noFill/>
            <a:miter lim="800000"/>
            <a:headEnd/>
            <a:tailEnd/>
          </a:ln>
        </p:spPr>
      </p:pic>
    </p:spTree>
  </p:cSld>
  <p:clrMapOvr>
    <a:masterClrMapping/>
  </p:clrMapOvr>
  <p:transition spd="med">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Эволюционный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0" y="1500188"/>
            <a:ext cx="5357813" cy="5214937"/>
          </a:xfrm>
        </p:spPr>
        <p:txBody>
          <a:bodyPr rtlCol="0">
            <a:normAutofit fontScale="92500" lnSpcReduction="20000"/>
          </a:bodyPr>
          <a:lstStyle/>
          <a:p>
            <a:pPr marL="438912" indent="-320040" eaLnBrk="1" fontAlgn="auto" hangingPunct="1">
              <a:spcBef>
                <a:spcPts val="0"/>
              </a:spcBef>
              <a:spcAft>
                <a:spcPts val="0"/>
              </a:spcAft>
              <a:buFont typeface="Wingdings 2"/>
              <a:buNone/>
              <a:defRPr/>
            </a:pPr>
            <a:r>
              <a:rPr lang="ru-RU" dirty="0" smtClean="0"/>
              <a:t>	</a:t>
            </a:r>
            <a:r>
              <a:rPr lang="ru-RU" b="1" u="sng" dirty="0" smtClean="0"/>
              <a:t>Огюст Конт: </a:t>
            </a:r>
          </a:p>
          <a:p>
            <a:pPr marL="438912" indent="-320040" eaLnBrk="1" fontAlgn="auto" hangingPunct="1">
              <a:spcBef>
                <a:spcPts val="0"/>
              </a:spcBef>
              <a:spcAft>
                <a:spcPts val="0"/>
              </a:spcAft>
              <a:buFont typeface="Wingdings 2"/>
              <a:buNone/>
              <a:defRPr/>
            </a:pPr>
            <a:r>
              <a:rPr lang="ru-RU" dirty="0" smtClean="0"/>
              <a:t>	Определяющим </a:t>
            </a:r>
            <a:r>
              <a:rPr lang="ru-RU" dirty="0"/>
              <a:t>фактором  эволюции </a:t>
            </a:r>
            <a:r>
              <a:rPr lang="ru-RU" b="1" i="1" dirty="0"/>
              <a:t>прогресс</a:t>
            </a:r>
            <a:r>
              <a:rPr lang="ru-RU" i="1" dirty="0"/>
              <a:t> </a:t>
            </a:r>
            <a:r>
              <a:rPr lang="ru-RU" b="1" i="1" dirty="0"/>
              <a:t>знания</a:t>
            </a:r>
            <a:r>
              <a:rPr lang="ru-RU" dirty="0"/>
              <a:t>. Он обуславливает переход человечества от военного общества, основанного на подчинении обожествляемым героям и вождям, к индустриальному обществу, где иной уровень производства и удовлетворения.</a:t>
            </a:r>
          </a:p>
          <a:p>
            <a:pPr marL="438912" indent="-320040" eaLnBrk="1" fontAlgn="auto" hangingPunct="1">
              <a:spcBef>
                <a:spcPts val="0"/>
              </a:spcBef>
              <a:spcAft>
                <a:spcPts val="0"/>
              </a:spcAft>
              <a:buFont typeface="Wingdings 2"/>
              <a:buChar char=""/>
              <a:defRPr/>
            </a:pPr>
            <a:endParaRPr lang="ru-RU" dirty="0"/>
          </a:p>
        </p:txBody>
      </p:sp>
      <p:pic>
        <p:nvPicPr>
          <p:cNvPr id="18434" name="Picture 2"/>
          <p:cNvPicPr>
            <a:picLocks noChangeAspect="1" noChangeArrowheads="1"/>
          </p:cNvPicPr>
          <p:nvPr/>
        </p:nvPicPr>
        <p:blipFill>
          <a:blip r:embed="rId2" cstate="print"/>
          <a:srcRect/>
          <a:stretch>
            <a:fillRect/>
          </a:stretch>
        </p:blipFill>
        <p:spPr bwMode="auto">
          <a:xfrm>
            <a:off x="5429256" y="1860222"/>
            <a:ext cx="3357586" cy="4432014"/>
          </a:xfrm>
          <a:prstGeom prst="rect">
            <a:avLst/>
          </a:prstGeom>
          <a:ln>
            <a:noFill/>
          </a:ln>
          <a:effectLst>
            <a:softEdge rad="112500"/>
          </a:effectLst>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Эволюционный процесс</a:t>
            </a:r>
            <a:endParaRPr lang="ru-RU" dirty="0">
              <a:solidFill>
                <a:schemeClr val="accent1">
                  <a:satMod val="150000"/>
                </a:schemeClr>
              </a:solidFill>
            </a:endParaRPr>
          </a:p>
        </p:txBody>
      </p:sp>
      <p:sp>
        <p:nvSpPr>
          <p:cNvPr id="24579" name="Содержимое 2"/>
          <p:cNvSpPr>
            <a:spLocks noGrp="1"/>
          </p:cNvSpPr>
          <p:nvPr>
            <p:ph idx="1"/>
          </p:nvPr>
        </p:nvSpPr>
        <p:spPr>
          <a:xfrm>
            <a:off x="4214813" y="1500188"/>
            <a:ext cx="4786312" cy="5214937"/>
          </a:xfrm>
        </p:spPr>
        <p:txBody>
          <a:bodyPr/>
          <a:lstStyle/>
          <a:p>
            <a:pPr eaLnBrk="1" hangingPunct="1">
              <a:buFont typeface="Wingdings 2" pitchFamily="18" charset="2"/>
              <a:buNone/>
            </a:pPr>
            <a:r>
              <a:rPr lang="ru-RU" smtClean="0"/>
              <a:t>	</a:t>
            </a:r>
            <a:r>
              <a:rPr lang="ru-RU" b="1" u="sng" smtClean="0"/>
              <a:t>Герберт Спенсер:</a:t>
            </a:r>
          </a:p>
          <a:p>
            <a:pPr eaLnBrk="1" hangingPunct="1">
              <a:buFont typeface="Wingdings 2" pitchFamily="18" charset="2"/>
              <a:buNone/>
            </a:pPr>
            <a:r>
              <a:rPr lang="ru-RU" smtClean="0"/>
              <a:t>	Сущность эволюционизма в усложнении общества, в усилении его дифференциации, ведет к росту самостоятельности граждан.</a:t>
            </a:r>
          </a:p>
          <a:p>
            <a:pPr eaLnBrk="1" hangingPunct="1"/>
            <a:endParaRPr lang="ru-RU" smtClean="0"/>
          </a:p>
        </p:txBody>
      </p:sp>
      <p:pic>
        <p:nvPicPr>
          <p:cNvPr id="4" name="Picture 2"/>
          <p:cNvPicPr>
            <a:picLocks noChangeAspect="1" noChangeArrowheads="1"/>
          </p:cNvPicPr>
          <p:nvPr/>
        </p:nvPicPr>
        <p:blipFill>
          <a:blip r:embed="rId2" cstate="print"/>
          <a:srcRect/>
          <a:stretch>
            <a:fillRect/>
          </a:stretch>
        </p:blipFill>
        <p:spPr bwMode="auto">
          <a:xfrm>
            <a:off x="714348" y="1785926"/>
            <a:ext cx="3571900" cy="4467710"/>
          </a:xfrm>
          <a:prstGeom prst="rect">
            <a:avLst/>
          </a:prstGeom>
          <a:ln>
            <a:noFill/>
          </a:ln>
          <a:effectLst>
            <a:softEdge rad="112500"/>
          </a:effectLst>
        </p:spPr>
      </p:pic>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Эволюционный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0" y="1500188"/>
            <a:ext cx="4929188" cy="5043487"/>
          </a:xfrm>
        </p:spPr>
        <p:txBody>
          <a:bodyPr rtlCol="0">
            <a:normAutofit fontScale="85000" lnSpcReduction="10000"/>
          </a:bodyPr>
          <a:lstStyle/>
          <a:p>
            <a:pPr marL="438912" indent="-320040" eaLnBrk="1" fontAlgn="auto" hangingPunct="1">
              <a:spcBef>
                <a:spcPts val="0"/>
              </a:spcBef>
              <a:spcAft>
                <a:spcPts val="0"/>
              </a:spcAft>
              <a:buFont typeface="Wingdings 2"/>
              <a:buNone/>
              <a:defRPr/>
            </a:pPr>
            <a:r>
              <a:rPr lang="ru-RU" dirty="0" smtClean="0"/>
              <a:t>	</a:t>
            </a:r>
            <a:r>
              <a:rPr lang="ru-RU" b="1" u="sng" dirty="0" err="1" smtClean="0"/>
              <a:t>Э.Дюргейм</a:t>
            </a:r>
            <a:r>
              <a:rPr lang="ru-RU" b="1" u="sng" dirty="0" smtClean="0"/>
              <a:t>:</a:t>
            </a:r>
          </a:p>
          <a:p>
            <a:pPr marL="438912" indent="-320040" eaLnBrk="1" fontAlgn="auto" hangingPunct="1">
              <a:spcBef>
                <a:spcPts val="0"/>
              </a:spcBef>
              <a:spcAft>
                <a:spcPts val="0"/>
              </a:spcAft>
              <a:buFont typeface="Wingdings 2"/>
              <a:buNone/>
              <a:defRPr/>
            </a:pPr>
            <a:r>
              <a:rPr lang="ru-RU" dirty="0" smtClean="0"/>
              <a:t>	Содержание </a:t>
            </a:r>
            <a:r>
              <a:rPr lang="ru-RU" dirty="0"/>
              <a:t>эволюции сводил к переходу от механической солидарности к солидарности органической (неразвитость и сходство индивидов и их общественных функции) – возникающей на основе: деления труда и социальной  дифференциации.</a:t>
            </a:r>
          </a:p>
          <a:p>
            <a:pPr marL="438912" indent="-320040" eaLnBrk="1" fontAlgn="auto" hangingPunct="1">
              <a:spcBef>
                <a:spcPts val="0"/>
              </a:spcBef>
              <a:spcAft>
                <a:spcPts val="0"/>
              </a:spcAft>
              <a:buFont typeface="Wingdings 2"/>
              <a:buChar char=""/>
              <a:defRPr/>
            </a:pPr>
            <a:endParaRPr lang="ru-RU" dirty="0"/>
          </a:p>
        </p:txBody>
      </p:sp>
      <p:pic>
        <p:nvPicPr>
          <p:cNvPr id="19458" name="Picture 2"/>
          <p:cNvPicPr>
            <a:picLocks noChangeAspect="1" noChangeArrowheads="1"/>
          </p:cNvPicPr>
          <p:nvPr/>
        </p:nvPicPr>
        <p:blipFill>
          <a:blip r:embed="rId2" cstate="print"/>
          <a:srcRect/>
          <a:stretch>
            <a:fillRect/>
          </a:stretch>
        </p:blipFill>
        <p:spPr bwMode="auto">
          <a:xfrm>
            <a:off x="5143504" y="1714488"/>
            <a:ext cx="3500462" cy="4730355"/>
          </a:xfrm>
          <a:prstGeom prst="rect">
            <a:avLst/>
          </a:prstGeom>
          <a:ln>
            <a:noFill/>
          </a:ln>
          <a:effectLst>
            <a:softEdge rad="112500"/>
          </a:effectLst>
        </p:spPr>
      </p:pic>
    </p:spTree>
  </p:cSld>
  <p:clrMapOvr>
    <a:masterClrMapping/>
  </p:clrMapOvr>
  <p:transition spd="med">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Эволюционный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3929063" y="1571625"/>
            <a:ext cx="5214937" cy="5143500"/>
          </a:xfrm>
        </p:spPr>
        <p:txBody>
          <a:bodyPr rtlCol="0">
            <a:normAutofit fontScale="85000" lnSpcReduction="10000"/>
          </a:bodyPr>
          <a:lstStyle/>
          <a:p>
            <a:pPr marL="438912" indent="-320040" eaLnBrk="1" fontAlgn="auto" hangingPunct="1">
              <a:spcBef>
                <a:spcPts val="0"/>
              </a:spcBef>
              <a:spcAft>
                <a:spcPts val="0"/>
              </a:spcAft>
              <a:buFont typeface="Wingdings 2"/>
              <a:buNone/>
              <a:defRPr/>
            </a:pPr>
            <a:r>
              <a:rPr lang="ru-RU" dirty="0" smtClean="0"/>
              <a:t>	</a:t>
            </a:r>
            <a:r>
              <a:rPr lang="ru-RU" b="1" u="sng" dirty="0" smtClean="0"/>
              <a:t>Марксизм</a:t>
            </a:r>
            <a:r>
              <a:rPr lang="ru-RU" dirty="0" smtClean="0"/>
              <a:t>:</a:t>
            </a:r>
          </a:p>
          <a:p>
            <a:pPr marL="438912" indent="-320040" eaLnBrk="1" fontAlgn="auto" hangingPunct="1">
              <a:spcBef>
                <a:spcPts val="0"/>
              </a:spcBef>
              <a:spcAft>
                <a:spcPts val="0"/>
              </a:spcAft>
              <a:buFont typeface="Wingdings 2"/>
              <a:buNone/>
              <a:defRPr/>
            </a:pPr>
            <a:r>
              <a:rPr lang="ru-RU" dirty="0" smtClean="0"/>
              <a:t>	Считает </a:t>
            </a:r>
            <a:r>
              <a:rPr lang="ru-RU" dirty="0"/>
              <a:t>определяющим фактором  социального развития – производительные силы – рост их ведет к смене способа производства и общественно-экономических формаций:</a:t>
            </a:r>
          </a:p>
          <a:p>
            <a:pPr marL="731520" lvl="1" indent="-274320" eaLnBrk="1" fontAlgn="auto" hangingPunct="1">
              <a:spcAft>
                <a:spcPts val="0"/>
              </a:spcAft>
              <a:buFont typeface="Wingdings"/>
              <a:buChar char=""/>
              <a:defRPr/>
            </a:pPr>
            <a:r>
              <a:rPr lang="ru-RU" dirty="0"/>
              <a:t>Первобытное общество</a:t>
            </a:r>
          </a:p>
          <a:p>
            <a:pPr marL="731520" lvl="1" indent="-274320" eaLnBrk="1" fontAlgn="auto" hangingPunct="1">
              <a:spcAft>
                <a:spcPts val="0"/>
              </a:spcAft>
              <a:buFont typeface="Wingdings"/>
              <a:buChar char=""/>
              <a:defRPr/>
            </a:pPr>
            <a:r>
              <a:rPr lang="ru-RU" dirty="0"/>
              <a:t>Рабовладельческое</a:t>
            </a:r>
          </a:p>
          <a:p>
            <a:pPr marL="731520" lvl="1" indent="-274320" eaLnBrk="1" fontAlgn="auto" hangingPunct="1">
              <a:spcAft>
                <a:spcPts val="0"/>
              </a:spcAft>
              <a:buFont typeface="Wingdings"/>
              <a:buChar char=""/>
              <a:defRPr/>
            </a:pPr>
            <a:r>
              <a:rPr lang="ru-RU" dirty="0"/>
              <a:t>Феодальное</a:t>
            </a:r>
          </a:p>
          <a:p>
            <a:pPr marL="731520" lvl="1" indent="-274320" eaLnBrk="1" fontAlgn="auto" hangingPunct="1">
              <a:spcAft>
                <a:spcPts val="0"/>
              </a:spcAft>
              <a:buFont typeface="Wingdings"/>
              <a:buChar char=""/>
              <a:defRPr/>
            </a:pPr>
            <a:r>
              <a:rPr lang="ru-RU" dirty="0"/>
              <a:t>Капиталистическое</a:t>
            </a:r>
          </a:p>
          <a:p>
            <a:pPr marL="731520" lvl="1" indent="-274320" eaLnBrk="1" fontAlgn="auto" hangingPunct="1">
              <a:spcAft>
                <a:spcPts val="0"/>
              </a:spcAft>
              <a:buFont typeface="Wingdings"/>
              <a:buChar char=""/>
              <a:defRPr/>
            </a:pPr>
            <a:r>
              <a:rPr lang="ru-RU" dirty="0"/>
              <a:t>Социалистическое</a:t>
            </a:r>
          </a:p>
          <a:p>
            <a:pPr marL="438912" indent="-320040" eaLnBrk="1" fontAlgn="auto" hangingPunct="1">
              <a:spcBef>
                <a:spcPts val="0"/>
              </a:spcBef>
              <a:spcAft>
                <a:spcPts val="0"/>
              </a:spcAft>
              <a:buFont typeface="Wingdings 2"/>
              <a:buNone/>
              <a:defRPr/>
            </a:pPr>
            <a:endParaRPr lang="ru-RU" dirty="0"/>
          </a:p>
          <a:p>
            <a:pPr marL="438912" indent="-320040" eaLnBrk="1" fontAlgn="auto" hangingPunct="1">
              <a:spcBef>
                <a:spcPts val="0"/>
              </a:spcBef>
              <a:spcAft>
                <a:spcPts val="0"/>
              </a:spcAft>
              <a:buFont typeface="Wingdings 2"/>
              <a:buNone/>
              <a:defRPr/>
            </a:pPr>
            <a:endParaRPr lang="ru-RU" dirty="0"/>
          </a:p>
        </p:txBody>
      </p:sp>
      <p:pic>
        <p:nvPicPr>
          <p:cNvPr id="20482" name="Picture 2"/>
          <p:cNvPicPr>
            <a:picLocks noChangeAspect="1" noChangeArrowheads="1"/>
          </p:cNvPicPr>
          <p:nvPr/>
        </p:nvPicPr>
        <p:blipFill>
          <a:blip r:embed="rId2" cstate="print"/>
          <a:srcRect/>
          <a:stretch>
            <a:fillRect/>
          </a:stretch>
        </p:blipFill>
        <p:spPr bwMode="auto">
          <a:xfrm>
            <a:off x="285720" y="1571611"/>
            <a:ext cx="3643338" cy="4984371"/>
          </a:xfrm>
          <a:prstGeom prst="rect">
            <a:avLst/>
          </a:prstGeom>
          <a:ln>
            <a:noFill/>
          </a:ln>
          <a:effectLst>
            <a:softEdge rad="112500"/>
          </a:effectLst>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Введение</a:t>
            </a:r>
            <a:endParaRPr lang="ru-RU" dirty="0">
              <a:solidFill>
                <a:schemeClr val="accent1">
                  <a:satMod val="150000"/>
                </a:schemeClr>
              </a:solidFill>
            </a:endParaRPr>
          </a:p>
        </p:txBody>
      </p:sp>
      <p:sp>
        <p:nvSpPr>
          <p:cNvPr id="3" name="Содержимое 2"/>
          <p:cNvSpPr>
            <a:spLocks noGrp="1"/>
          </p:cNvSpPr>
          <p:nvPr>
            <p:ph idx="1"/>
          </p:nvPr>
        </p:nvSpPr>
        <p:spPr>
          <a:xfrm>
            <a:off x="214313" y="2000250"/>
            <a:ext cx="4071937" cy="4071938"/>
          </a:xfrm>
        </p:spPr>
        <p:txBody>
          <a:bodyPr rtlCol="0">
            <a:normAutofit fontScale="92500" lnSpcReduction="10000"/>
          </a:bodyPr>
          <a:lstStyle/>
          <a:p>
            <a:pPr marL="438912" indent="-320040" eaLnBrk="1" fontAlgn="auto" hangingPunct="1">
              <a:spcBef>
                <a:spcPts val="0"/>
              </a:spcBef>
              <a:spcAft>
                <a:spcPts val="0"/>
              </a:spcAft>
              <a:buFont typeface="Wingdings 2"/>
              <a:buNone/>
              <a:defRPr/>
            </a:pPr>
            <a:r>
              <a:rPr lang="ru-RU" dirty="0" smtClean="0"/>
              <a:t>	</a:t>
            </a:r>
            <a:r>
              <a:rPr lang="ru-RU" sz="2400" dirty="0" smtClean="0"/>
              <a:t>Почти </a:t>
            </a:r>
            <a:r>
              <a:rPr lang="ru-RU" sz="2400" dirty="0"/>
              <a:t>все социологи-теоретики </a:t>
            </a:r>
            <a:r>
              <a:rPr lang="ru-RU" sz="2400" dirty="0" smtClean="0"/>
              <a:t>уделяют внимание проблемам социальной динамики. Тем не менее, многие социальные кризисы оказались неожиданными и, более того, в рамках существующих теорий для происходящих перемен не удается найти разумные объяснения.</a:t>
            </a:r>
          </a:p>
          <a:p>
            <a:pPr marL="438912" indent="-320040" eaLnBrk="1" fontAlgn="auto" hangingPunct="1">
              <a:spcBef>
                <a:spcPts val="0"/>
              </a:spcBef>
              <a:spcAft>
                <a:spcPts val="0"/>
              </a:spcAft>
              <a:buFont typeface="Wingdings 2"/>
              <a:buChar char=""/>
              <a:defRPr/>
            </a:pPr>
            <a:endParaRPr lang="ru-RU" dirty="0"/>
          </a:p>
        </p:txBody>
      </p:sp>
      <p:pic>
        <p:nvPicPr>
          <p:cNvPr id="9220" name="Picture 1" descr="C:\Documents and Settings\USER\Local Settings\Temporary Internet Files\Content.IE5\UCHZGX80\MCj02154800000[1].wmf"/>
          <p:cNvPicPr>
            <a:picLocks noChangeAspect="1" noChangeArrowheads="1"/>
          </p:cNvPicPr>
          <p:nvPr/>
        </p:nvPicPr>
        <p:blipFill>
          <a:blip r:embed="rId2" cstate="print"/>
          <a:srcRect/>
          <a:stretch>
            <a:fillRect/>
          </a:stretch>
        </p:blipFill>
        <p:spPr bwMode="auto">
          <a:xfrm>
            <a:off x="4751388" y="2214563"/>
            <a:ext cx="3913187" cy="3357562"/>
          </a:xfrm>
          <a:prstGeom prst="rect">
            <a:avLst/>
          </a:prstGeom>
          <a:noFill/>
          <a:ln w="9525">
            <a:noFill/>
            <a:miter lim="800000"/>
            <a:headEnd/>
            <a:tailEnd/>
          </a:ln>
        </p:spPr>
      </p:pic>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Эволюционный процесс</a:t>
            </a:r>
            <a:endParaRPr lang="ru-RU" dirty="0">
              <a:solidFill>
                <a:schemeClr val="accent1">
                  <a:satMod val="150000"/>
                </a:schemeClr>
              </a:solidFill>
            </a:endParaRPr>
          </a:p>
        </p:txBody>
      </p:sp>
      <p:sp>
        <p:nvSpPr>
          <p:cNvPr id="27651" name="Содержимое 2"/>
          <p:cNvSpPr>
            <a:spLocks noGrp="1"/>
          </p:cNvSpPr>
          <p:nvPr>
            <p:ph idx="1"/>
          </p:nvPr>
        </p:nvSpPr>
        <p:spPr>
          <a:xfrm>
            <a:off x="4143375" y="1571625"/>
            <a:ext cx="4857750" cy="5072063"/>
          </a:xfrm>
        </p:spPr>
        <p:txBody>
          <a:bodyPr/>
          <a:lstStyle/>
          <a:p>
            <a:pPr eaLnBrk="1" hangingPunct="1">
              <a:buFont typeface="Wingdings 2" pitchFamily="18" charset="2"/>
              <a:buNone/>
            </a:pPr>
            <a:r>
              <a:rPr lang="ru-RU" smtClean="0"/>
              <a:t>	</a:t>
            </a:r>
            <a:r>
              <a:rPr lang="ru-RU" b="1" u="sng" smtClean="0"/>
              <a:t>А.де Токвиль: </a:t>
            </a:r>
          </a:p>
          <a:p>
            <a:pPr eaLnBrk="1" hangingPunct="1">
              <a:buFont typeface="Wingdings 2" pitchFamily="18" charset="2"/>
              <a:buNone/>
            </a:pPr>
            <a:r>
              <a:rPr lang="ru-RU" smtClean="0"/>
              <a:t>	Считал, что эволюции, революции были лишь эпизодами, кровавыми и жестокими, возникающими под воздействием экстремальных факторов.</a:t>
            </a:r>
          </a:p>
          <a:p>
            <a:pPr eaLnBrk="1" hangingPunct="1"/>
            <a:endParaRPr lang="ru-RU" smtClean="0"/>
          </a:p>
        </p:txBody>
      </p:sp>
      <p:pic>
        <p:nvPicPr>
          <p:cNvPr id="21506" name="Picture 2"/>
          <p:cNvPicPr>
            <a:picLocks noChangeAspect="1" noChangeArrowheads="1"/>
          </p:cNvPicPr>
          <p:nvPr/>
        </p:nvPicPr>
        <p:blipFill>
          <a:blip r:embed="rId2" cstate="print"/>
          <a:srcRect/>
          <a:stretch>
            <a:fillRect/>
          </a:stretch>
        </p:blipFill>
        <p:spPr bwMode="auto">
          <a:xfrm>
            <a:off x="357158" y="1558349"/>
            <a:ext cx="3643338" cy="4975759"/>
          </a:xfrm>
          <a:prstGeom prst="rect">
            <a:avLst/>
          </a:prstGeom>
          <a:ln>
            <a:noFill/>
          </a:ln>
          <a:effectLst>
            <a:softEdge rad="112500"/>
          </a:effectLst>
        </p:spPr>
      </p:pic>
    </p:spTree>
  </p:cSld>
  <p:clrMapOvr>
    <a:masterClrMapping/>
  </p:clrMapOvr>
  <p:transition spd="med">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55448"/>
            <a:ext cx="8858312" cy="1252728"/>
          </a:xfrm>
        </p:spPr>
        <p:txBody>
          <a:bodyPr>
            <a:normAutofit fontScale="90000"/>
          </a:bodyPr>
          <a:lstStyle/>
          <a:p>
            <a:pPr eaLnBrk="1" fontAlgn="auto" hangingPunct="1">
              <a:spcAft>
                <a:spcPts val="0"/>
              </a:spcAft>
              <a:defRPr/>
            </a:pPr>
            <a:r>
              <a:rPr lang="ru-RU" dirty="0" smtClean="0">
                <a:solidFill>
                  <a:schemeClr val="accent1">
                    <a:satMod val="150000"/>
                  </a:schemeClr>
                </a:solidFill>
              </a:rPr>
              <a:t>Направленные социальные процессы</a:t>
            </a:r>
            <a:endParaRPr lang="ru-RU" dirty="0">
              <a:solidFill>
                <a:schemeClr val="accent1">
                  <a:satMod val="150000"/>
                </a:schemeClr>
              </a:solidFill>
            </a:endParaRPr>
          </a:p>
        </p:txBody>
      </p:sp>
      <p:sp>
        <p:nvSpPr>
          <p:cNvPr id="3" name="Содержимое 2"/>
          <p:cNvSpPr>
            <a:spLocks noGrp="1"/>
          </p:cNvSpPr>
          <p:nvPr>
            <p:ph idx="1"/>
          </p:nvPr>
        </p:nvSpPr>
        <p:spPr>
          <a:xfrm>
            <a:off x="142875" y="4214813"/>
            <a:ext cx="9001125" cy="2500312"/>
          </a:xfrm>
        </p:spPr>
        <p:txBody>
          <a:bodyPr rtlCol="0">
            <a:normAutofit fontScale="77500" lnSpcReduction="20000"/>
          </a:bodyPr>
          <a:lstStyle/>
          <a:p>
            <a:pPr marL="438912" indent="-320040" eaLnBrk="1" fontAlgn="auto" hangingPunct="1">
              <a:spcBef>
                <a:spcPts val="0"/>
              </a:spcBef>
              <a:spcAft>
                <a:spcPts val="0"/>
              </a:spcAft>
              <a:buFont typeface="Wingdings 2"/>
              <a:buNone/>
              <a:defRPr/>
            </a:pPr>
            <a:r>
              <a:rPr lang="ru-RU" dirty="0" smtClean="0"/>
              <a:t>	</a:t>
            </a:r>
            <a:r>
              <a:rPr lang="ru-RU" i="1" dirty="0" smtClean="0"/>
              <a:t>Направленные процессы </a:t>
            </a:r>
            <a:r>
              <a:rPr lang="ru-RU" dirty="0" smtClean="0"/>
              <a:t>необратимы </a:t>
            </a:r>
            <a:r>
              <a:rPr lang="ru-RU" dirty="0"/>
              <a:t>и часто имеют тенденцию к концентрации, накоплению. Каждая последующая стадия отличается от любой более ранней и включает в себя ее результат, тогда как более ранняя стадия подготавливает необходимость более поздней. Примерами направленного процесса могут служить социализация личности, рост населения, индустриализация и т.д. </a:t>
            </a:r>
          </a:p>
          <a:p>
            <a:pPr marL="438912" indent="-320040" eaLnBrk="1" fontAlgn="auto" hangingPunct="1">
              <a:spcBef>
                <a:spcPts val="0"/>
              </a:spcBef>
              <a:spcAft>
                <a:spcPts val="0"/>
              </a:spcAft>
              <a:buFont typeface="Wingdings 2"/>
              <a:buChar char=""/>
              <a:defRPr/>
            </a:pPr>
            <a:endParaRPr lang="ru-RU" dirty="0"/>
          </a:p>
        </p:txBody>
      </p:sp>
      <p:pic>
        <p:nvPicPr>
          <p:cNvPr id="28676" name="Picture 2" descr="C:\Documents and Settings\USER\Local Settings\Temporary Internet Files\Content.IE5\UCHZGX80\MPj04014100000[1].jpg"/>
          <p:cNvPicPr>
            <a:picLocks noChangeAspect="1" noChangeArrowheads="1"/>
          </p:cNvPicPr>
          <p:nvPr/>
        </p:nvPicPr>
        <p:blipFill>
          <a:blip r:embed="rId2" cstate="print"/>
          <a:srcRect/>
          <a:stretch>
            <a:fillRect/>
          </a:stretch>
        </p:blipFill>
        <p:spPr bwMode="auto">
          <a:xfrm>
            <a:off x="1071563" y="1643063"/>
            <a:ext cx="2033587" cy="2543175"/>
          </a:xfrm>
          <a:prstGeom prst="rect">
            <a:avLst/>
          </a:prstGeom>
          <a:noFill/>
          <a:ln w="9525">
            <a:noFill/>
            <a:miter lim="800000"/>
            <a:headEnd/>
            <a:tailEnd/>
          </a:ln>
        </p:spPr>
      </p:pic>
      <p:pic>
        <p:nvPicPr>
          <p:cNvPr id="28677" name="Picture 3" descr="C:\Documents and Settings\USER\Local Settings\Temporary Internet Files\Content.IE5\3X0GG2EI\MPj04072040000[1].jpg"/>
          <p:cNvPicPr>
            <a:picLocks noChangeAspect="1" noChangeArrowheads="1"/>
          </p:cNvPicPr>
          <p:nvPr/>
        </p:nvPicPr>
        <p:blipFill>
          <a:blip r:embed="rId3" cstate="print"/>
          <a:srcRect/>
          <a:stretch>
            <a:fillRect/>
          </a:stretch>
        </p:blipFill>
        <p:spPr bwMode="auto">
          <a:xfrm>
            <a:off x="6072188" y="1714500"/>
            <a:ext cx="2005012" cy="2500313"/>
          </a:xfrm>
          <a:prstGeom prst="rect">
            <a:avLst/>
          </a:prstGeom>
          <a:noFill/>
          <a:ln w="9525">
            <a:noFill/>
            <a:miter lim="800000"/>
            <a:headEnd/>
            <a:tailEnd/>
          </a:ln>
        </p:spPr>
      </p:pic>
    </p:spTree>
  </p:cSld>
  <p:clrMapOvr>
    <a:masterClrMapping/>
  </p:clrMapOvr>
  <p:transition spd="med">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55448"/>
            <a:ext cx="8786874" cy="1252728"/>
          </a:xfrm>
        </p:spPr>
        <p:txBody>
          <a:bodyPr>
            <a:normAutofit fontScale="90000"/>
          </a:bodyPr>
          <a:lstStyle/>
          <a:p>
            <a:pPr algn="ctr" eaLnBrk="1" fontAlgn="auto" hangingPunct="1">
              <a:spcAft>
                <a:spcPts val="0"/>
              </a:spcAft>
              <a:defRPr/>
            </a:pPr>
            <a:r>
              <a:rPr lang="ru-RU" dirty="0" smtClean="0">
                <a:solidFill>
                  <a:schemeClr val="accent1">
                    <a:satMod val="150000"/>
                  </a:schemeClr>
                </a:solidFill>
              </a:rPr>
              <a:t>Ненаправленные социальные процессы</a:t>
            </a:r>
            <a:endParaRPr lang="ru-RU" dirty="0">
              <a:solidFill>
                <a:schemeClr val="accent1">
                  <a:satMod val="150000"/>
                </a:schemeClr>
              </a:solidFill>
            </a:endParaRPr>
          </a:p>
        </p:txBody>
      </p:sp>
      <p:sp>
        <p:nvSpPr>
          <p:cNvPr id="3" name="Содержимое 2"/>
          <p:cNvSpPr>
            <a:spLocks noGrp="1"/>
          </p:cNvSpPr>
          <p:nvPr>
            <p:ph idx="1"/>
          </p:nvPr>
        </p:nvSpPr>
        <p:spPr>
          <a:xfrm>
            <a:off x="142875" y="1571625"/>
            <a:ext cx="8740775" cy="2071688"/>
          </a:xfrm>
        </p:spPr>
        <p:txBody>
          <a:bodyPr rtlCol="0">
            <a:normAutofit fontScale="77500" lnSpcReduction="20000"/>
          </a:bodyPr>
          <a:lstStyle/>
          <a:p>
            <a:pPr marL="438912" indent="-320040" eaLnBrk="1" fontAlgn="auto" hangingPunct="1">
              <a:spcBef>
                <a:spcPts val="0"/>
              </a:spcBef>
              <a:spcAft>
                <a:spcPts val="0"/>
              </a:spcAft>
              <a:buFont typeface="Wingdings 2"/>
              <a:buNone/>
              <a:defRPr/>
            </a:pPr>
            <a:r>
              <a:rPr lang="ru-RU" i="1" dirty="0" smtClean="0"/>
              <a:t>	Ненаправленные</a:t>
            </a:r>
            <a:r>
              <a:rPr lang="ru-RU" dirty="0" smtClean="0"/>
              <a:t> </a:t>
            </a:r>
            <a:r>
              <a:rPr lang="ru-RU" dirty="0"/>
              <a:t>(или текучие) процессы имеют либо чисто случайный, хаотический характер (возбужденная толпа), либо их течение подчиняется определенным повторяющимся или по меньшей мере схожим моделям, такой процесс рассматривается как круговой или замкнутый цикл.</a:t>
            </a:r>
          </a:p>
          <a:p>
            <a:pPr marL="438912" indent="-320040" eaLnBrk="1" fontAlgn="auto" hangingPunct="1">
              <a:spcBef>
                <a:spcPts val="0"/>
              </a:spcBef>
              <a:spcAft>
                <a:spcPts val="0"/>
              </a:spcAft>
              <a:buFont typeface="Wingdings 2"/>
              <a:buChar char=""/>
              <a:defRPr/>
            </a:pPr>
            <a:endParaRPr lang="ru-RU" dirty="0"/>
          </a:p>
        </p:txBody>
      </p:sp>
      <p:pic>
        <p:nvPicPr>
          <p:cNvPr id="29700" name="Picture 2" descr="C:\Documents and Settings\USER\Local Settings\Temporary Internet Files\Content.IE5\ATCU7F3W\MCBD06670_0000[1].wmf"/>
          <p:cNvPicPr>
            <a:picLocks noChangeAspect="1" noChangeArrowheads="1"/>
          </p:cNvPicPr>
          <p:nvPr/>
        </p:nvPicPr>
        <p:blipFill>
          <a:blip r:embed="rId2" cstate="print"/>
          <a:srcRect/>
          <a:stretch>
            <a:fillRect/>
          </a:stretch>
        </p:blipFill>
        <p:spPr bwMode="auto">
          <a:xfrm>
            <a:off x="1071563" y="3786188"/>
            <a:ext cx="2571750" cy="2581275"/>
          </a:xfrm>
          <a:prstGeom prst="rect">
            <a:avLst/>
          </a:prstGeom>
          <a:noFill/>
          <a:ln w="9525">
            <a:noFill/>
            <a:miter lim="800000"/>
            <a:headEnd/>
            <a:tailEnd/>
          </a:ln>
        </p:spPr>
      </p:pic>
      <p:pic>
        <p:nvPicPr>
          <p:cNvPr id="29701" name="Picture 4" descr="C:\Documents and Settings\USER\Local Settings\Temporary Internet Files\Content.IE5\3X0GG2EI\MCj04315820000[1].png"/>
          <p:cNvPicPr>
            <a:picLocks noChangeAspect="1" noChangeArrowheads="1"/>
          </p:cNvPicPr>
          <p:nvPr/>
        </p:nvPicPr>
        <p:blipFill>
          <a:blip r:embed="rId3" cstate="print"/>
          <a:srcRect/>
          <a:stretch>
            <a:fillRect/>
          </a:stretch>
        </p:blipFill>
        <p:spPr bwMode="auto">
          <a:xfrm>
            <a:off x="5143500" y="3643313"/>
            <a:ext cx="2794000" cy="2794000"/>
          </a:xfrm>
          <a:prstGeom prst="rect">
            <a:avLst/>
          </a:prstGeom>
          <a:noFill/>
          <a:ln w="9525">
            <a:noFill/>
            <a:miter lim="800000"/>
            <a:headEnd/>
            <a:tailEnd/>
          </a:ln>
        </p:spPr>
      </p:pic>
    </p:spTree>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Заключение</a:t>
            </a:r>
            <a:endParaRPr lang="ru-RU" dirty="0">
              <a:solidFill>
                <a:schemeClr val="accent1">
                  <a:satMod val="150000"/>
                </a:schemeClr>
              </a:solidFill>
            </a:endParaRPr>
          </a:p>
        </p:txBody>
      </p:sp>
      <p:pic>
        <p:nvPicPr>
          <p:cNvPr id="24582" name="Picture 6" descr="C:\Documents and Settings\USER\Local Settings\Temporary Internet Files\Content.IE5\ATCU7F3W\MPj04237800000[1].jpg"/>
          <p:cNvPicPr>
            <a:picLocks noChangeAspect="1" noChangeArrowheads="1"/>
          </p:cNvPicPr>
          <p:nvPr/>
        </p:nvPicPr>
        <p:blipFill>
          <a:blip r:embed="rId2" cstate="print"/>
          <a:srcRect/>
          <a:stretch>
            <a:fillRect/>
          </a:stretch>
        </p:blipFill>
        <p:spPr bwMode="auto">
          <a:xfrm>
            <a:off x="1785918" y="1500174"/>
            <a:ext cx="5572164" cy="5357826"/>
          </a:xfrm>
          <a:prstGeom prst="rect">
            <a:avLst/>
          </a:prstGeom>
          <a:ln>
            <a:noFill/>
          </a:ln>
          <a:effectLst>
            <a:softEdge rad="112500"/>
          </a:effectLst>
        </p:spPr>
      </p:pic>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Использованная литература</a:t>
            </a:r>
            <a:endParaRPr lang="ru-RU" dirty="0">
              <a:solidFill>
                <a:schemeClr val="accent1">
                  <a:satMod val="150000"/>
                </a:schemeClr>
              </a:solidFill>
            </a:endParaRPr>
          </a:p>
        </p:txBody>
      </p:sp>
      <p:sp>
        <p:nvSpPr>
          <p:cNvPr id="31747" name="Содержимое 2"/>
          <p:cNvSpPr>
            <a:spLocks noGrp="1"/>
          </p:cNvSpPr>
          <p:nvPr>
            <p:ph idx="1"/>
          </p:nvPr>
        </p:nvSpPr>
        <p:spPr>
          <a:xfrm>
            <a:off x="0" y="3571875"/>
            <a:ext cx="8429625" cy="3143250"/>
          </a:xfrm>
        </p:spPr>
        <p:txBody>
          <a:bodyPr/>
          <a:lstStyle/>
          <a:p>
            <a:pPr eaLnBrk="1" hangingPunct="1"/>
            <a:r>
              <a:rPr lang="en-US" smtClean="0">
                <a:hlinkClick r:id="rId2"/>
              </a:rPr>
              <a:t>www.google.com</a:t>
            </a:r>
            <a:endParaRPr lang="en-US" smtClean="0"/>
          </a:p>
          <a:p>
            <a:pPr eaLnBrk="1" hangingPunct="1"/>
            <a:r>
              <a:rPr lang="en-US" smtClean="0">
                <a:hlinkClick r:id="rId3"/>
              </a:rPr>
              <a:t>www.yandex.ru</a:t>
            </a:r>
            <a:endParaRPr lang="en-US" smtClean="0"/>
          </a:p>
          <a:p>
            <a:pPr eaLnBrk="1" hangingPunct="1"/>
            <a:r>
              <a:rPr lang="en-US" smtClean="0">
                <a:hlinkClick r:id="rId4"/>
              </a:rPr>
              <a:t>www.azps.ru/articles/soc/soc63.html</a:t>
            </a:r>
            <a:endParaRPr lang="en-US" smtClean="0"/>
          </a:p>
          <a:p>
            <a:pPr eaLnBrk="1" hangingPunct="1"/>
            <a:r>
              <a:rPr lang="en-US" smtClean="0">
                <a:hlinkClick r:id="rId5"/>
              </a:rPr>
              <a:t>www.glossary.ru</a:t>
            </a:r>
            <a:endParaRPr lang="en-US" smtClean="0"/>
          </a:p>
          <a:p>
            <a:pPr eaLnBrk="1" hangingPunct="1"/>
            <a:r>
              <a:rPr lang="en-US" smtClean="0">
                <a:hlinkClick r:id="rId6"/>
              </a:rPr>
              <a:t>www.yas.yuna.ru</a:t>
            </a:r>
            <a:endParaRPr lang="en-US" smtClean="0"/>
          </a:p>
          <a:p>
            <a:pPr eaLnBrk="1" hangingPunct="1"/>
            <a:r>
              <a:rPr lang="en-US" smtClean="0">
                <a:hlinkClick r:id="rId7"/>
              </a:rPr>
              <a:t>www.vuzlib.net/beta3/html/1/20412/20471/</a:t>
            </a:r>
            <a:endParaRPr lang="en-US" smtClean="0"/>
          </a:p>
          <a:p>
            <a:pPr eaLnBrk="1" hangingPunct="1">
              <a:buFont typeface="Wingdings 2" pitchFamily="18" charset="2"/>
              <a:buNone/>
            </a:pPr>
            <a:endParaRPr lang="ru-RU" smtClean="0"/>
          </a:p>
        </p:txBody>
      </p:sp>
      <p:pic>
        <p:nvPicPr>
          <p:cNvPr id="31748" name="Picture 2" descr="C:\Documents and Settings\USER\Local Settings\Temporary Internet Files\Content.IE5\UCHZGX80\MCj02294790000[1].wmf"/>
          <p:cNvPicPr>
            <a:picLocks noChangeAspect="1" noChangeArrowheads="1"/>
          </p:cNvPicPr>
          <p:nvPr/>
        </p:nvPicPr>
        <p:blipFill>
          <a:blip r:embed="rId8" cstate="print"/>
          <a:srcRect/>
          <a:stretch>
            <a:fillRect/>
          </a:stretch>
        </p:blipFill>
        <p:spPr bwMode="auto">
          <a:xfrm>
            <a:off x="6929438" y="1785938"/>
            <a:ext cx="2000250" cy="3254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Введение</a:t>
            </a:r>
            <a:endParaRPr lang="ru-RU" dirty="0">
              <a:solidFill>
                <a:schemeClr val="accent1">
                  <a:satMod val="150000"/>
                </a:schemeClr>
              </a:solidFill>
            </a:endParaRPr>
          </a:p>
        </p:txBody>
      </p:sp>
      <p:sp>
        <p:nvSpPr>
          <p:cNvPr id="3" name="Содержимое 2"/>
          <p:cNvSpPr>
            <a:spLocks noGrp="1"/>
          </p:cNvSpPr>
          <p:nvPr>
            <p:ph idx="1"/>
          </p:nvPr>
        </p:nvSpPr>
        <p:spPr>
          <a:xfrm>
            <a:off x="4286250" y="1774825"/>
            <a:ext cx="4660900" cy="4716463"/>
          </a:xfrm>
        </p:spPr>
        <p:txBody>
          <a:bodyPr rtlCol="0">
            <a:normAutofit fontScale="85000" lnSpcReduction="20000"/>
          </a:bodyPr>
          <a:lstStyle/>
          <a:p>
            <a:pPr marL="438912" indent="-320040" eaLnBrk="1" fontAlgn="auto" hangingPunct="1">
              <a:spcBef>
                <a:spcPts val="0"/>
              </a:spcBef>
              <a:spcAft>
                <a:spcPts val="0"/>
              </a:spcAft>
              <a:buFont typeface="Wingdings 2"/>
              <a:buNone/>
              <a:defRPr/>
            </a:pPr>
            <a:r>
              <a:rPr lang="ru-RU" dirty="0" smtClean="0"/>
              <a:t>	Было </a:t>
            </a:r>
            <a:r>
              <a:rPr lang="ru-RU" dirty="0"/>
              <a:t>признано, что общество может быть определено как существующее лишь постольку и до тех пор, пока внутри него что-то происходит, предпринимаются какие-либо действия, протекают какие-то процессы, что-то меняется, т.к. общество не может существовать в неизменном состоянии.</a:t>
            </a:r>
          </a:p>
          <a:p>
            <a:pPr marL="438912" indent="-320040" eaLnBrk="1" fontAlgn="auto" hangingPunct="1">
              <a:spcBef>
                <a:spcPts val="0"/>
              </a:spcBef>
              <a:spcAft>
                <a:spcPts val="0"/>
              </a:spcAft>
              <a:buFont typeface="Wingdings 2"/>
              <a:buChar char=""/>
              <a:defRPr/>
            </a:pPr>
            <a:endParaRPr lang="ru-RU" dirty="0"/>
          </a:p>
        </p:txBody>
      </p:sp>
      <p:pic>
        <p:nvPicPr>
          <p:cNvPr id="10244" name="Picture 1" descr="C:\Program Files\Microsoft Office\MEDIA\CAGCAT10\j0149481.wmf"/>
          <p:cNvPicPr>
            <a:picLocks noChangeAspect="1" noChangeArrowheads="1"/>
          </p:cNvPicPr>
          <p:nvPr/>
        </p:nvPicPr>
        <p:blipFill>
          <a:blip r:embed="rId2" cstate="print"/>
          <a:srcRect/>
          <a:stretch>
            <a:fillRect/>
          </a:stretch>
        </p:blipFill>
        <p:spPr bwMode="auto">
          <a:xfrm>
            <a:off x="642938" y="2143125"/>
            <a:ext cx="3522662" cy="3579813"/>
          </a:xfrm>
          <a:prstGeom prst="rect">
            <a:avLst/>
          </a:prstGeom>
          <a:noFill/>
          <a:ln w="9525">
            <a:noFill/>
            <a:miter lim="800000"/>
            <a:headEnd/>
            <a:tailEnd/>
          </a:ln>
        </p:spPr>
      </p:pic>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Социальный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0" y="1785938"/>
            <a:ext cx="5715000" cy="4686300"/>
          </a:xfrm>
        </p:spPr>
        <p:txBody>
          <a:bodyPr rtlCol="0">
            <a:normAutofit fontScale="85000" lnSpcReduction="10000"/>
          </a:bodyPr>
          <a:lstStyle/>
          <a:p>
            <a:pPr marL="438912" indent="-320040" eaLnBrk="1" fontAlgn="auto" hangingPunct="1">
              <a:spcBef>
                <a:spcPts val="0"/>
              </a:spcBef>
              <a:spcAft>
                <a:spcPts val="0"/>
              </a:spcAft>
              <a:buFont typeface="Wingdings 2"/>
              <a:buNone/>
              <a:defRPr/>
            </a:pPr>
            <a:r>
              <a:rPr lang="ru-RU" dirty="0" smtClean="0"/>
              <a:t>	</a:t>
            </a:r>
            <a:r>
              <a:rPr lang="ru-RU" u="sng" dirty="0" smtClean="0"/>
              <a:t>Питирим Сорокин:</a:t>
            </a:r>
          </a:p>
          <a:p>
            <a:pPr marL="438912" indent="-320040" eaLnBrk="1" fontAlgn="auto" hangingPunct="1">
              <a:spcBef>
                <a:spcPts val="0"/>
              </a:spcBef>
              <a:spcAft>
                <a:spcPts val="0"/>
              </a:spcAft>
              <a:buFont typeface="Wingdings 2"/>
              <a:buNone/>
              <a:defRPr/>
            </a:pPr>
            <a:r>
              <a:rPr lang="ru-RU" dirty="0" smtClean="0"/>
              <a:t>	«Под </a:t>
            </a:r>
            <a:r>
              <a:rPr lang="ru-RU" dirty="0"/>
              <a:t>процессом понимается любой вид движения, модификации, трансформации, чередования или «эволюции», </a:t>
            </a:r>
            <a:r>
              <a:rPr lang="ru-RU" dirty="0" smtClean="0"/>
              <a:t>т.е </a:t>
            </a:r>
            <a:r>
              <a:rPr lang="ru-RU" dirty="0"/>
              <a:t>любое изменение данного изучаемого объекта в течение определенного времени, будь то изменение его места в пространстве, либо модификация его количественных и качественных </a:t>
            </a:r>
            <a:r>
              <a:rPr lang="ru-RU" dirty="0" smtClean="0"/>
              <a:t>характеристик»</a:t>
            </a:r>
            <a:endParaRPr lang="ru-RU" dirty="0"/>
          </a:p>
        </p:txBody>
      </p:sp>
      <p:pic>
        <p:nvPicPr>
          <p:cNvPr id="2049" name="Picture 1"/>
          <p:cNvPicPr>
            <a:picLocks noChangeAspect="1" noChangeArrowheads="1"/>
          </p:cNvPicPr>
          <p:nvPr/>
        </p:nvPicPr>
        <p:blipFill>
          <a:blip r:embed="rId2" cstate="print"/>
          <a:srcRect/>
          <a:stretch>
            <a:fillRect/>
          </a:stretch>
        </p:blipFill>
        <p:spPr bwMode="auto">
          <a:xfrm>
            <a:off x="5629269" y="1500174"/>
            <a:ext cx="3514731" cy="5178241"/>
          </a:xfrm>
          <a:prstGeom prst="rect">
            <a:avLst/>
          </a:prstGeom>
          <a:ln>
            <a:noFill/>
          </a:ln>
          <a:effectLst>
            <a:softEdge rad="112500"/>
          </a:effectLst>
        </p:spPr>
      </p:pic>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1">
                    <a:satMod val="150000"/>
                  </a:schemeClr>
                </a:solidFill>
              </a:rPr>
              <a:t>Типология социальных изменений</a:t>
            </a:r>
            <a:endParaRPr lang="ru-RU" dirty="0">
              <a:solidFill>
                <a:schemeClr val="accent1">
                  <a:satMod val="150000"/>
                </a:schemeClr>
              </a:solidFill>
            </a:endParaRPr>
          </a:p>
        </p:txBody>
      </p:sp>
      <p:graphicFrame>
        <p:nvGraphicFramePr>
          <p:cNvPr id="14" name="Содержимое 13"/>
          <p:cNvGraphicFramePr>
            <a:graphicFrameLocks noGrp="1"/>
          </p:cNvGraphicFramePr>
          <p:nvPr>
            <p:ph idx="1"/>
          </p:nvPr>
        </p:nvGraphicFramePr>
        <p:xfrm>
          <a:off x="0" y="1500188"/>
          <a:ext cx="9144000" cy="5357828"/>
        </p:xfrm>
        <a:graphic>
          <a:graphicData uri="http://schemas.openxmlformats.org/drawingml/2006/table">
            <a:tbl>
              <a:tblPr firstRow="1" bandRow="1">
                <a:tableStyleId>{ED083AE6-46FA-4A59-8FB0-9F97EB10719F}</a:tableStyleId>
              </a:tblPr>
              <a:tblGrid>
                <a:gridCol w="1828800"/>
                <a:gridCol w="1828800"/>
                <a:gridCol w="524420"/>
                <a:gridCol w="961484"/>
                <a:gridCol w="1634960"/>
                <a:gridCol w="365304"/>
                <a:gridCol w="2000232"/>
              </a:tblGrid>
              <a:tr h="1339457">
                <a:tc>
                  <a:txBody>
                    <a:bodyPr/>
                    <a:lstStyle/>
                    <a:p>
                      <a:pPr algn="ctr"/>
                      <a:r>
                        <a:rPr lang="ru-RU" dirty="0" smtClean="0"/>
                        <a:t>Вид по размаху</a:t>
                      </a:r>
                      <a:endParaRPr lang="ru-RU" dirty="0"/>
                    </a:p>
                  </a:txBody>
                  <a:tcPr anchor="ctr"/>
                </a:tc>
                <a:tc>
                  <a:txBody>
                    <a:bodyPr/>
                    <a:lstStyle/>
                    <a:p>
                      <a:pPr algn="ctr"/>
                      <a:r>
                        <a:rPr lang="ru-RU" dirty="0" smtClean="0"/>
                        <a:t>Малые</a:t>
                      </a:r>
                      <a:endParaRPr lang="ru-RU" dirty="0"/>
                    </a:p>
                  </a:txBody>
                  <a:tcPr anchor="ctr"/>
                </a:tc>
                <a:tc gridSpan="2">
                  <a:txBody>
                    <a:bodyPr/>
                    <a:lstStyle/>
                    <a:p>
                      <a:pPr algn="ctr"/>
                      <a:r>
                        <a:rPr lang="ru-RU" dirty="0" smtClean="0"/>
                        <a:t>Средние</a:t>
                      </a:r>
                      <a:endParaRPr lang="ru-RU" dirty="0"/>
                    </a:p>
                  </a:txBody>
                  <a:tcPr anchor="ctr"/>
                </a:tc>
                <a:tc hMerge="1">
                  <a:txBody>
                    <a:bodyPr/>
                    <a:lstStyle/>
                    <a:p>
                      <a:endParaRPr lang="ru-RU"/>
                    </a:p>
                  </a:txBody>
                  <a:tcPr/>
                </a:tc>
                <a:tc gridSpan="2">
                  <a:txBody>
                    <a:bodyPr/>
                    <a:lstStyle/>
                    <a:p>
                      <a:pPr algn="ctr"/>
                      <a:r>
                        <a:rPr lang="ru-RU" dirty="0" smtClean="0"/>
                        <a:t>Всеобъемлющие</a:t>
                      </a:r>
                      <a:endParaRPr lang="ru-RU" dirty="0"/>
                    </a:p>
                  </a:txBody>
                  <a:tcPr anchor="ctr"/>
                </a:tc>
                <a:tc hMerge="1">
                  <a:txBody>
                    <a:bodyPr/>
                    <a:lstStyle/>
                    <a:p>
                      <a:endParaRPr lang="ru-RU"/>
                    </a:p>
                  </a:txBody>
                  <a:tcPr/>
                </a:tc>
                <a:tc>
                  <a:txBody>
                    <a:bodyPr/>
                    <a:lstStyle/>
                    <a:p>
                      <a:pPr algn="ctr"/>
                      <a:r>
                        <a:rPr lang="ru-RU" dirty="0" smtClean="0"/>
                        <a:t>Революционные</a:t>
                      </a:r>
                      <a:endParaRPr lang="ru-RU" dirty="0"/>
                    </a:p>
                  </a:txBody>
                  <a:tcPr anchor="ctr"/>
                </a:tc>
              </a:tr>
              <a:tr h="1339457">
                <a:tc>
                  <a:txBody>
                    <a:bodyPr/>
                    <a:lstStyle/>
                    <a:p>
                      <a:pPr algn="ctr"/>
                      <a:r>
                        <a:rPr lang="ru-RU" dirty="0" smtClean="0"/>
                        <a:t>Направление изменений</a:t>
                      </a:r>
                      <a:endParaRPr lang="ru-RU" dirty="0"/>
                    </a:p>
                  </a:txBody>
                  <a:tcPr anchor="ctr"/>
                </a:tc>
                <a:tc gridSpan="3">
                  <a:txBody>
                    <a:bodyPr/>
                    <a:lstStyle/>
                    <a:p>
                      <a:pPr algn="ctr"/>
                      <a:r>
                        <a:rPr lang="ru-RU" dirty="0" smtClean="0"/>
                        <a:t>Упадок</a:t>
                      </a:r>
                      <a:endParaRPr lang="ru-RU" dirty="0"/>
                    </a:p>
                  </a:txBody>
                  <a:tcPr anchor="ctr"/>
                </a:tc>
                <a:tc hMerge="1">
                  <a:txBody>
                    <a:bodyPr/>
                    <a:lstStyle/>
                    <a:p>
                      <a:endParaRPr lang="ru-RU"/>
                    </a:p>
                  </a:txBody>
                  <a:tcPr/>
                </a:tc>
                <a:tc hMerge="1">
                  <a:txBody>
                    <a:bodyPr/>
                    <a:lstStyle/>
                    <a:p>
                      <a:endParaRPr lang="ru-RU"/>
                    </a:p>
                  </a:txBody>
                  <a:tcPr/>
                </a:tc>
                <a:tc gridSpan="3">
                  <a:txBody>
                    <a:bodyPr/>
                    <a:lstStyle/>
                    <a:p>
                      <a:pPr algn="ctr"/>
                      <a:r>
                        <a:rPr lang="ru-RU" dirty="0" smtClean="0"/>
                        <a:t>Прогресс</a:t>
                      </a:r>
                      <a:endParaRPr lang="ru-RU" dirty="0"/>
                    </a:p>
                  </a:txBody>
                  <a:tcPr anchor="ctr"/>
                </a:tc>
                <a:tc hMerge="1">
                  <a:txBody>
                    <a:bodyPr/>
                    <a:lstStyle/>
                    <a:p>
                      <a:endParaRPr lang="ru-RU"/>
                    </a:p>
                  </a:txBody>
                  <a:tcPr/>
                </a:tc>
                <a:tc hMerge="1">
                  <a:txBody>
                    <a:bodyPr/>
                    <a:lstStyle/>
                    <a:p>
                      <a:endParaRPr lang="ru-RU"/>
                    </a:p>
                  </a:txBody>
                  <a:tcPr/>
                </a:tc>
              </a:tr>
              <a:tr h="1339457">
                <a:tc>
                  <a:txBody>
                    <a:bodyPr/>
                    <a:lstStyle/>
                    <a:p>
                      <a:pPr algn="ctr"/>
                      <a:r>
                        <a:rPr lang="ru-RU" dirty="0" smtClean="0"/>
                        <a:t>Временной горизонт</a:t>
                      </a:r>
                      <a:endParaRPr lang="ru-RU" dirty="0"/>
                    </a:p>
                  </a:txBody>
                  <a:tcPr anchor="ctr"/>
                </a:tc>
                <a:tc gridSpan="2">
                  <a:txBody>
                    <a:bodyPr/>
                    <a:lstStyle/>
                    <a:p>
                      <a:pPr algn="ctr"/>
                      <a:r>
                        <a:rPr lang="ru-RU" dirty="0" smtClean="0"/>
                        <a:t>Краткосрочные изменение менее года</a:t>
                      </a:r>
                      <a:endParaRPr lang="ru-RU" dirty="0"/>
                    </a:p>
                  </a:txBody>
                  <a:tcPr anchor="ctr"/>
                </a:tc>
                <a:tc hMerge="1">
                  <a:txBody>
                    <a:bodyPr/>
                    <a:lstStyle/>
                    <a:p>
                      <a:endParaRPr lang="ru-RU" dirty="0"/>
                    </a:p>
                  </a:txBody>
                  <a:tcPr/>
                </a:tc>
                <a:tc gridSpan="2">
                  <a:txBody>
                    <a:bodyPr/>
                    <a:lstStyle/>
                    <a:p>
                      <a:pPr algn="ctr"/>
                      <a:r>
                        <a:rPr lang="ru-RU" dirty="0" smtClean="0"/>
                        <a:t>Среднесрочные</a:t>
                      </a:r>
                      <a:r>
                        <a:rPr lang="ru-RU" baseline="0" dirty="0" smtClean="0"/>
                        <a:t> изменения 1-5 лет</a:t>
                      </a:r>
                      <a:endParaRPr lang="ru-RU" dirty="0"/>
                    </a:p>
                  </a:txBody>
                  <a:tcPr anchor="ctr"/>
                </a:tc>
                <a:tc hMerge="1">
                  <a:txBody>
                    <a:bodyPr/>
                    <a:lstStyle/>
                    <a:p>
                      <a:endParaRPr lang="ru-RU"/>
                    </a:p>
                  </a:txBody>
                  <a:tcPr/>
                </a:tc>
                <a:tc gridSpan="2">
                  <a:txBody>
                    <a:bodyPr/>
                    <a:lstStyle/>
                    <a:p>
                      <a:pPr algn="ctr"/>
                      <a:r>
                        <a:rPr lang="ru-RU" dirty="0" smtClean="0"/>
                        <a:t>Долгосрочные изменения более пяти лет</a:t>
                      </a:r>
                      <a:endParaRPr lang="ru-RU" dirty="0"/>
                    </a:p>
                  </a:txBody>
                  <a:tcPr anchor="ctr"/>
                </a:tc>
                <a:tc hMerge="1">
                  <a:txBody>
                    <a:bodyPr/>
                    <a:lstStyle/>
                    <a:p>
                      <a:endParaRPr lang="ru-RU"/>
                    </a:p>
                  </a:txBody>
                  <a:tcPr/>
                </a:tc>
              </a:tr>
              <a:tr h="1339457">
                <a:tc>
                  <a:txBody>
                    <a:bodyPr/>
                    <a:lstStyle/>
                    <a:p>
                      <a:pPr algn="ctr"/>
                      <a:r>
                        <a:rPr lang="ru-RU" dirty="0" smtClean="0"/>
                        <a:t>Уровень изменений</a:t>
                      </a:r>
                      <a:endParaRPr lang="ru-RU" dirty="0"/>
                    </a:p>
                  </a:txBody>
                  <a:tcPr anchor="ctr"/>
                </a:tc>
                <a:tc gridSpan="6">
                  <a:txBody>
                    <a:bodyPr/>
                    <a:lstStyle/>
                    <a:p>
                      <a:pPr algn="ctr"/>
                      <a:r>
                        <a:rPr lang="ru-RU" dirty="0" smtClean="0"/>
                        <a:t>Индивид, группа, организация, институт, общество</a:t>
                      </a:r>
                      <a:endParaRPr lang="ru-RU" dirty="0"/>
                    </a:p>
                  </a:txBody>
                  <a:tcPr anchor="ct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bl>
          </a:graphicData>
        </a:graphic>
      </p:graphicFrame>
    </p:spTree>
  </p:cSld>
  <p:clrMapOvr>
    <a:masterClrMapping/>
  </p:clrMapOvr>
  <p:transition spd="med">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Социальный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0" y="4143375"/>
            <a:ext cx="9144000" cy="2714625"/>
          </a:xfrm>
        </p:spPr>
        <p:txBody>
          <a:bodyPr rtlCol="0">
            <a:normAutofit fontScale="70000" lnSpcReduction="20000"/>
          </a:bodyPr>
          <a:lstStyle/>
          <a:p>
            <a:pPr marL="438912" indent="-320040" eaLnBrk="1" fontAlgn="auto" hangingPunct="1">
              <a:spcBef>
                <a:spcPts val="0"/>
              </a:spcBef>
              <a:spcAft>
                <a:spcPts val="0"/>
              </a:spcAft>
              <a:buFont typeface="Wingdings 2"/>
              <a:buNone/>
              <a:defRPr/>
            </a:pPr>
            <a:r>
              <a:rPr lang="ru-RU" dirty="0" smtClean="0"/>
              <a:t>	</a:t>
            </a:r>
            <a:r>
              <a:rPr lang="ru-RU" i="1" dirty="0" smtClean="0"/>
              <a:t>Социальное развитие </a:t>
            </a:r>
            <a:r>
              <a:rPr lang="ru-RU" dirty="0"/>
              <a:t>- форма, раскрывающая потенциал, который изначально заложен в системе. </a:t>
            </a:r>
            <a:endParaRPr lang="ru-RU" dirty="0" smtClean="0"/>
          </a:p>
          <a:p>
            <a:pPr marL="438912" indent="-320040" eaLnBrk="1" fontAlgn="auto" hangingPunct="1">
              <a:spcBef>
                <a:spcPts val="0"/>
              </a:spcBef>
              <a:spcAft>
                <a:spcPts val="0"/>
              </a:spcAft>
              <a:buFont typeface="Wingdings 2"/>
              <a:buNone/>
              <a:defRPr/>
            </a:pPr>
            <a:endParaRPr lang="ru-RU" dirty="0" smtClean="0"/>
          </a:p>
          <a:p>
            <a:pPr marL="438912" indent="-320040" eaLnBrk="1" fontAlgn="auto" hangingPunct="1">
              <a:spcBef>
                <a:spcPts val="0"/>
              </a:spcBef>
              <a:spcAft>
                <a:spcPts val="0"/>
              </a:spcAft>
              <a:buFont typeface="Wingdings 2"/>
              <a:buNone/>
              <a:defRPr/>
            </a:pPr>
            <a:r>
              <a:rPr lang="ru-RU" dirty="0" smtClean="0"/>
              <a:t>	Речь </a:t>
            </a:r>
            <a:r>
              <a:rPr lang="ru-RU" dirty="0"/>
              <a:t>в данном случае идет о направленном процессе, т.е. таком, в котором ни одно из состояний системы не повторяется ни на какой предыдущей стадии, а на более поздней выходит на более высокий уровень в какой-либо сфере (например, рост экономических показателей, </a:t>
            </a:r>
            <a:r>
              <a:rPr lang="ru-RU" dirty="0" err="1"/>
              <a:t>продвинутость</a:t>
            </a:r>
            <a:r>
              <a:rPr lang="ru-RU" dirty="0"/>
              <a:t> технологий или увеличение населения). </a:t>
            </a:r>
          </a:p>
        </p:txBody>
      </p:sp>
      <p:pic>
        <p:nvPicPr>
          <p:cNvPr id="9218" name="Picture 2" descr="C:\Documents and Settings\USER\Local Settings\Temporary Internet Files\Content.IE5\1YMS8WKG\MCj04325430000[1].png"/>
          <p:cNvPicPr>
            <a:picLocks noChangeAspect="1" noChangeArrowheads="1"/>
          </p:cNvPicPr>
          <p:nvPr/>
        </p:nvPicPr>
        <p:blipFill>
          <a:blip r:embed="rId2" cstate="print"/>
          <a:srcRect/>
          <a:stretch>
            <a:fillRect/>
          </a:stretch>
        </p:blipFill>
        <p:spPr bwMode="auto">
          <a:xfrm>
            <a:off x="225945" y="1536187"/>
            <a:ext cx="3345923" cy="2435730"/>
          </a:xfrm>
          <a:prstGeom prst="rect">
            <a:avLst/>
          </a:prstGeom>
          <a:ln>
            <a:noFill/>
          </a:ln>
          <a:effectLst>
            <a:softEdge rad="112500"/>
          </a:effectLst>
        </p:spPr>
      </p:pic>
      <p:pic>
        <p:nvPicPr>
          <p:cNvPr id="9221" name="Picture 5" descr="C:\Documents and Settings\USER\Local Settings\Temporary Internet Files\Content.IE5\1YMS8WKG\MCj03418480000[1].jpg"/>
          <p:cNvPicPr>
            <a:picLocks noChangeAspect="1" noChangeArrowheads="1"/>
          </p:cNvPicPr>
          <p:nvPr/>
        </p:nvPicPr>
        <p:blipFill>
          <a:blip r:embed="rId3" cstate="print"/>
          <a:srcRect/>
          <a:stretch>
            <a:fillRect/>
          </a:stretch>
        </p:blipFill>
        <p:spPr bwMode="auto">
          <a:xfrm>
            <a:off x="5072066" y="1428736"/>
            <a:ext cx="3643338" cy="2687627"/>
          </a:xfrm>
          <a:prstGeom prst="rect">
            <a:avLst/>
          </a:prstGeom>
          <a:ln>
            <a:noFill/>
          </a:ln>
          <a:effectLst>
            <a:softEdge rad="112500"/>
          </a:effectLst>
        </p:spPr>
      </p:pic>
    </p:spTree>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Социальный процесс</a:t>
            </a:r>
            <a:endParaRPr lang="ru-RU" dirty="0">
              <a:solidFill>
                <a:schemeClr val="accent1">
                  <a:satMod val="150000"/>
                </a:schemeClr>
              </a:solidFill>
            </a:endParaRPr>
          </a:p>
        </p:txBody>
      </p:sp>
      <p:sp>
        <p:nvSpPr>
          <p:cNvPr id="3" name="Содержимое 2"/>
          <p:cNvSpPr>
            <a:spLocks noGrp="1"/>
          </p:cNvSpPr>
          <p:nvPr>
            <p:ph idx="1"/>
          </p:nvPr>
        </p:nvSpPr>
        <p:spPr>
          <a:xfrm>
            <a:off x="214313" y="1714500"/>
            <a:ext cx="8786812" cy="2000250"/>
          </a:xfrm>
        </p:spPr>
        <p:txBody>
          <a:bodyPr rtlCol="0">
            <a:normAutofit fontScale="77500" lnSpcReduction="20000"/>
          </a:bodyPr>
          <a:lstStyle/>
          <a:p>
            <a:pPr marL="438912" indent="-320040" eaLnBrk="1" fontAlgn="auto" hangingPunct="1">
              <a:spcBef>
                <a:spcPts val="0"/>
              </a:spcBef>
              <a:spcAft>
                <a:spcPts val="0"/>
              </a:spcAft>
              <a:buFont typeface="Wingdings 2"/>
              <a:buNone/>
              <a:defRPr/>
            </a:pPr>
            <a:r>
              <a:rPr lang="ru-RU" dirty="0" smtClean="0"/>
              <a:t>	</a:t>
            </a:r>
            <a:r>
              <a:rPr lang="ru-RU" i="1" dirty="0" smtClean="0"/>
              <a:t>Социальный цикл </a:t>
            </a:r>
            <a:r>
              <a:rPr lang="ru-RU" dirty="0" smtClean="0"/>
              <a:t>- </a:t>
            </a:r>
            <a:r>
              <a:rPr lang="ru-RU" dirty="0"/>
              <a:t>не имеет определенной направленности, хотя и не является случайным. Любое состояние, в котором пребывает система на той или иной стадии, может повториться в будущем, причем данное состояние, в свою очередь, уже когда-то случалось в прошлом.</a:t>
            </a:r>
          </a:p>
        </p:txBody>
      </p:sp>
      <p:pic>
        <p:nvPicPr>
          <p:cNvPr id="14340" name="Picture 2" descr="C:\Documents and Settings\USER\Local Settings\Temporary Internet Files\Content.IE5\3X0GG2EI\MCj02871470000[1].wmf"/>
          <p:cNvPicPr>
            <a:picLocks noChangeAspect="1" noChangeArrowheads="1"/>
          </p:cNvPicPr>
          <p:nvPr/>
        </p:nvPicPr>
        <p:blipFill>
          <a:blip r:embed="rId2" cstate="print"/>
          <a:srcRect/>
          <a:stretch>
            <a:fillRect/>
          </a:stretch>
        </p:blipFill>
        <p:spPr bwMode="auto">
          <a:xfrm>
            <a:off x="2571750" y="3571875"/>
            <a:ext cx="3822700" cy="3033713"/>
          </a:xfrm>
          <a:prstGeom prst="rect">
            <a:avLst/>
          </a:prstGeom>
          <a:noFill/>
          <a:ln w="9525">
            <a:noFill/>
            <a:miter lim="800000"/>
            <a:headEnd/>
            <a:tailEnd/>
          </a:ln>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Социальный прогресс</a:t>
            </a:r>
            <a:endParaRPr lang="ru-RU" dirty="0">
              <a:solidFill>
                <a:schemeClr val="accent1">
                  <a:satMod val="150000"/>
                </a:schemeClr>
              </a:solidFill>
            </a:endParaRPr>
          </a:p>
        </p:txBody>
      </p:sp>
      <p:sp>
        <p:nvSpPr>
          <p:cNvPr id="3" name="Содержимое 2"/>
          <p:cNvSpPr>
            <a:spLocks noGrp="1"/>
          </p:cNvSpPr>
          <p:nvPr>
            <p:ph idx="1"/>
          </p:nvPr>
        </p:nvSpPr>
        <p:spPr>
          <a:xfrm>
            <a:off x="0" y="1571625"/>
            <a:ext cx="4929188" cy="5286375"/>
          </a:xfrm>
        </p:spPr>
        <p:txBody>
          <a:bodyPr rtlCol="0">
            <a:normAutofit fontScale="77500" lnSpcReduction="20000"/>
          </a:bodyPr>
          <a:lstStyle/>
          <a:p>
            <a:pPr marL="438912" indent="-320040" eaLnBrk="1" fontAlgn="auto" hangingPunct="1">
              <a:spcBef>
                <a:spcPts val="0"/>
              </a:spcBef>
              <a:spcAft>
                <a:spcPts val="0"/>
              </a:spcAft>
              <a:buFont typeface="Wingdings 2"/>
              <a:buNone/>
              <a:defRPr/>
            </a:pPr>
            <a:r>
              <a:rPr lang="ru-RU" dirty="0" smtClean="0"/>
              <a:t>	</a:t>
            </a:r>
            <a:r>
              <a:rPr lang="ru-RU" i="1" dirty="0" smtClean="0"/>
              <a:t>Социальный прогресс </a:t>
            </a:r>
            <a:r>
              <a:rPr lang="ru-RU" dirty="0" smtClean="0"/>
              <a:t>- </a:t>
            </a:r>
            <a:r>
              <a:rPr lang="ru-RU" dirty="0"/>
              <a:t>направленный процесс, который неуклонно приводит систему все ближе либо к более предпочтительному, лучшему состоянию (к реализации этических ценностей, таких как счастье, свобода, процветание, справедливость), либо к идеальному состоянию общества, описанного в многочисленных социальных утопиях.</a:t>
            </a:r>
          </a:p>
          <a:p>
            <a:pPr marL="438912" indent="-320040" eaLnBrk="1" fontAlgn="auto" hangingPunct="1">
              <a:spcBef>
                <a:spcPts val="0"/>
              </a:spcBef>
              <a:spcAft>
                <a:spcPts val="0"/>
              </a:spcAft>
              <a:buFont typeface="Wingdings 2"/>
              <a:buChar char=""/>
              <a:defRPr/>
            </a:pPr>
            <a:endParaRPr lang="ru-RU" dirty="0"/>
          </a:p>
        </p:txBody>
      </p:sp>
      <p:pic>
        <p:nvPicPr>
          <p:cNvPr id="11267" name="Picture 3" descr="C:\Documents and Settings\USER\Local Settings\Temporary Internet Files\Content.IE5\ATCU7F3W\MCj01976130000[1].wmf"/>
          <p:cNvPicPr>
            <a:picLocks noChangeAspect="1" noChangeArrowheads="1"/>
          </p:cNvPicPr>
          <p:nvPr/>
        </p:nvPicPr>
        <p:blipFill>
          <a:blip r:embed="rId2" cstate="print"/>
          <a:srcRect/>
          <a:stretch>
            <a:fillRect/>
          </a:stretch>
        </p:blipFill>
        <p:spPr bwMode="auto">
          <a:xfrm>
            <a:off x="4643438" y="2643182"/>
            <a:ext cx="4324046" cy="3927478"/>
          </a:xfrm>
          <a:prstGeom prst="rect">
            <a:avLst/>
          </a:prstGeom>
          <a:ln>
            <a:noFill/>
          </a:ln>
          <a:effectLst>
            <a:softEdge rad="112500"/>
          </a:effectLst>
        </p:spPr>
      </p:pic>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chemeClr val="accent1">
                    <a:satMod val="150000"/>
                  </a:schemeClr>
                </a:solidFill>
              </a:rPr>
              <a:t>Социальный регресс</a:t>
            </a:r>
            <a:endParaRPr lang="ru-RU" dirty="0">
              <a:solidFill>
                <a:schemeClr val="accent1">
                  <a:satMod val="150000"/>
                </a:schemeClr>
              </a:solidFill>
            </a:endParaRPr>
          </a:p>
        </p:txBody>
      </p:sp>
      <p:sp>
        <p:nvSpPr>
          <p:cNvPr id="16387" name="Содержимое 2"/>
          <p:cNvSpPr>
            <a:spLocks noGrp="1"/>
          </p:cNvSpPr>
          <p:nvPr>
            <p:ph idx="1"/>
          </p:nvPr>
        </p:nvSpPr>
        <p:spPr>
          <a:xfrm>
            <a:off x="4214813" y="2500313"/>
            <a:ext cx="4786312" cy="3829050"/>
          </a:xfrm>
        </p:spPr>
        <p:txBody>
          <a:bodyPr/>
          <a:lstStyle/>
          <a:p>
            <a:pPr eaLnBrk="1" hangingPunct="1">
              <a:buFont typeface="Wingdings 2" pitchFamily="18" charset="2"/>
              <a:buNone/>
            </a:pPr>
            <a:r>
              <a:rPr lang="ru-RU" i="1" smtClean="0"/>
              <a:t>	Социальный регресс – </a:t>
            </a:r>
            <a:r>
              <a:rPr lang="ru-RU" smtClean="0"/>
              <a:t>это движение социальных систем по нисходящей линии от боле развитых к менее развитым.  </a:t>
            </a:r>
            <a:r>
              <a:rPr lang="ru-RU" i="1" smtClean="0"/>
              <a:t>  </a:t>
            </a:r>
            <a:endParaRPr lang="ru-RU" smtClean="0"/>
          </a:p>
          <a:p>
            <a:pPr eaLnBrk="1" hangingPunct="1"/>
            <a:endParaRPr lang="ru-RU" smtClean="0"/>
          </a:p>
        </p:txBody>
      </p:sp>
      <p:pic>
        <p:nvPicPr>
          <p:cNvPr id="12292" name="Picture 4" descr="C:\Documents and Settings\USER\Local Settings\Temporary Internet Files\Content.IE5\ATCU7F3W\MPj03904670000[1].jpg"/>
          <p:cNvPicPr>
            <a:picLocks noChangeAspect="1" noChangeArrowheads="1"/>
          </p:cNvPicPr>
          <p:nvPr/>
        </p:nvPicPr>
        <p:blipFill>
          <a:blip r:embed="rId2" cstate="print"/>
          <a:srcRect/>
          <a:stretch>
            <a:fillRect/>
          </a:stretch>
        </p:blipFill>
        <p:spPr bwMode="auto">
          <a:xfrm>
            <a:off x="285720" y="1571611"/>
            <a:ext cx="3714776" cy="5206109"/>
          </a:xfrm>
          <a:prstGeom prst="rect">
            <a:avLst/>
          </a:prstGeom>
          <a:ln>
            <a:noFill/>
          </a:ln>
          <a:effectLst>
            <a:softEdge rad="112500"/>
          </a:effectLst>
        </p:spPr>
      </p:pic>
    </p:spTree>
  </p:cSld>
  <p:clrMapOvr>
    <a:masterClrMapping/>
  </p:clrMapOvr>
  <p:transition spd="med">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212</TotalTime>
  <Words>221</Words>
  <Application>Microsoft Office PowerPoint</Application>
  <PresentationFormat>Экран (4:3)</PresentationFormat>
  <Paragraphs>93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Модульная</vt:lpstr>
      <vt:lpstr>Социальные процессы. Социальное развитие. Социальный прогресс и регресс.</vt:lpstr>
      <vt:lpstr>Введение</vt:lpstr>
      <vt:lpstr>Введение</vt:lpstr>
      <vt:lpstr>Социальный процесс</vt:lpstr>
      <vt:lpstr>Типология социальных изменений</vt:lpstr>
      <vt:lpstr>Социальный процесс</vt:lpstr>
      <vt:lpstr>Социальный процесс</vt:lpstr>
      <vt:lpstr>Социальный прогресс</vt:lpstr>
      <vt:lpstr>Социальный регресс</vt:lpstr>
      <vt:lpstr>Критерии прогресса</vt:lpstr>
      <vt:lpstr>Презентация PowerPoint</vt:lpstr>
      <vt:lpstr>Презентация PowerPoint</vt:lpstr>
      <vt:lpstr>Мировой социальный прогресс</vt:lpstr>
      <vt:lpstr>Регресс</vt:lpstr>
      <vt:lpstr>Социальные процессы развития</vt:lpstr>
      <vt:lpstr>Эволюционный процесс</vt:lpstr>
      <vt:lpstr>Эволюционный процесс</vt:lpstr>
      <vt:lpstr>Эволюционный процесс</vt:lpstr>
      <vt:lpstr>Эволюционный процесс</vt:lpstr>
      <vt:lpstr>Эволюционный процесс</vt:lpstr>
      <vt:lpstr>Направленные социальные процессы</vt:lpstr>
      <vt:lpstr>Ненаправленные социальные процессы</vt:lpstr>
      <vt:lpstr>Заключение</vt:lpstr>
      <vt:lpstr>Использованная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Социальные процессы. Социальное развитие. Социальный прогресс и регресс</dc:title>
  <dc:creator>Мельников Дмитрий</dc:creator>
  <cp:lastModifiedBy>Суггестор</cp:lastModifiedBy>
  <cp:revision>26</cp:revision>
  <dcterms:created xsi:type="dcterms:W3CDTF">2009-03-09T17:26:59Z</dcterms:created>
  <dcterms:modified xsi:type="dcterms:W3CDTF">2020-03-18T13:53:26Z</dcterms:modified>
</cp:coreProperties>
</file>