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56" r:id="rId9"/>
    <p:sldId id="257" r:id="rId10"/>
    <p:sldId id="258" r:id="rId11"/>
    <p:sldId id="259" r:id="rId12"/>
    <p:sldId id="26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563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564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5E9D5E-2980-4AD8-9727-68407BA0B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75679-2465-4232-92DF-EB11E00BB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DC4CB-1965-4231-A800-84B1C89E9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34A4D-2569-4F5C-930B-FD079F4C1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77568-0E1E-4E7D-94E6-F846263F6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6715C-1444-4334-9A9C-24CCED3A3B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BA09B-FECA-472C-8D83-1EFE48398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9F35E-715F-48E4-ACC7-FD9D5B113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ECDA0-B685-4751-8253-BDA937E19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8D638-C8ED-4526-A913-629E8CB546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64B34-256C-4599-93D9-97FD132B09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9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0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1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1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1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728F485-4F38-4DDD-9F59-F5198792C5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advClick="0" advTm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i="1" dirty="0" smtClean="0"/>
              <a:t>«Структура и функции социологии»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i="1" dirty="0" smtClean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530725"/>
          </a:xfrm>
        </p:spPr>
        <p:txBody>
          <a:bodyPr/>
          <a:lstStyle/>
          <a:p>
            <a:pPr indent="282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 smtClean="0"/>
              <a:t> </a:t>
            </a:r>
            <a:r>
              <a:rPr lang="ru-RU" sz="2800" i="1" smtClean="0"/>
              <a:t>Практическая функция -</a:t>
            </a:r>
            <a:r>
              <a:rPr lang="ru-RU" sz="2800" smtClean="0"/>
              <a:t> сбор информации, социологических данных о социальных процессах.</a:t>
            </a:r>
          </a:p>
          <a:p>
            <a:pPr indent="282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/>
              <a:t> Весьма многообразны конкретные проявления практической функции социологии.</a:t>
            </a:r>
          </a:p>
          <a:p>
            <a:pPr indent="282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/>
              <a:t> Практическая направленность социологии проявляется, в частности, выработать научно обоснованные прогнозы о тенденциях развития тех или иных социальных явлений или процессов, что особенно важно в переходный период развития общества.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grpId="1" nodeType="clickEffect">
                                  <p:stCondLst>
                                    <p:cond delay="30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/>
      <p:bldP spid="4100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569325" cy="4530725"/>
          </a:xfrm>
        </p:spPr>
        <p:txBody>
          <a:bodyPr/>
          <a:lstStyle/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Социологическое значение базируется во многом на эмпирических исследованиях. Осуществляя в ходе эмпирических исследовании сбор, систематизацию и накопление социологической информации, социология выполняет </a:t>
            </a:r>
            <a:r>
              <a:rPr lang="ru-RU" sz="2400" i="1" smtClean="0"/>
              <a:t>информационную функцию</a:t>
            </a:r>
            <a:r>
              <a:rPr lang="ru-RU" sz="2400" smtClean="0"/>
              <a:t>. Невозможно в современном обществе осуществлять обоснованное, эффективное социальное управление, если принимаемые решения не имеют достаточного информационного обеспечения. На основе собранной объективной информации социологии вырабатывают предложения и рекомендации для политики и практики.</a:t>
            </a:r>
          </a:p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К прикладной, то есть имеющей практическое приложение, функции социологии можно отнести также такие специфические научно обоснованные виды деятельности как социальное обслуживание населения (социальная работа), социальное консультирование (службы семьи, телефоны доверия и т.п.). Кроме того, практическая направленность социологии проявляется в специфических направлениях социальных исследований, например, маркетинг, телефон управления персоналом, опросы общественного мнения и др.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mph" presetSubtype="0" fill="hold" grpId="1" nodeType="clickEffect">
                                  <p:stCondLst>
                                    <p:cond delay="52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229600" cy="4530725"/>
          </a:xfrm>
        </p:spPr>
        <p:txBody>
          <a:bodyPr/>
          <a:lstStyle/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Социология изучающая общество как целостную систему, создавая более или менее полную картину социальных отношений и процессов в современном мире, формирует у людей систему взглядов на человеческий мир и место в нем человека, отношение человека к окружающей его социальной действительности и к самому себе, а также обусловленные этими взглядами жизненные позиции людей, их идеалы. В этом проявляется </a:t>
            </a:r>
            <a:r>
              <a:rPr lang="ru-RU" sz="2400" i="1" smtClean="0"/>
              <a:t>мировоззренческая функция</a:t>
            </a:r>
            <a:r>
              <a:rPr lang="ru-RU" sz="2400" smtClean="0"/>
              <a:t> социологии.</a:t>
            </a:r>
          </a:p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Социология объясняет, какие социальные условия необходимы для того, чтобы человек стал реализовывать себя в качестве субъекта социальной деятельности, смог бы, в конечном итоге, полностью реализовать свою собственную сущность. В этом проявляется </a:t>
            </a:r>
            <a:r>
              <a:rPr lang="ru-RU" sz="2400" i="1" smtClean="0"/>
              <a:t>гуманистическая функция</a:t>
            </a:r>
            <a:r>
              <a:rPr lang="ru-RU" sz="2400" smtClean="0"/>
              <a:t> социологии.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grpId="1" nodeType="clickEffect">
                                  <p:stCondLst>
                                    <p:cond delay="37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 build="p"/>
      <p:bldP spid="1844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i="1" smtClean="0"/>
              <a:t>Структура социологического знания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282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Социологическое знание неоднородно и имеет свою достаточно сложную, многоуровневую структуру. Как и многие другие науки, социология развивалась в двух основных направлениях: фундаментальном и прикладном.</a:t>
            </a:r>
          </a:p>
          <a:p>
            <a:pPr indent="2825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Основанием для выделения фундаментальной и прикладной социологии служит различие в целях и задачах, которые ставятся перед социологическими исследованиями: прикладное исследование направлено на решение каких-либо практических проблем и задач, фундаментальное исследование ставит своей целью преимущественно разработку научных теорий, развитие основополагающих принципов социологии, выявление универсальных взаимозависимостей и закономерностей.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mph" presetSubtype="0" fill="hold" grpId="1" nodeType="clickEffect">
                                  <p:stCondLst>
                                    <p:cond delay="20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54275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92150"/>
            <a:ext cx="8229600" cy="5761038"/>
          </a:xfrm>
        </p:spPr>
        <p:txBody>
          <a:bodyPr/>
          <a:lstStyle/>
          <a:p>
            <a:pPr indent="373063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Выделяют два взаимосвязанных уровня познания: теоретический и эмпирический. </a:t>
            </a:r>
          </a:p>
          <a:p>
            <a:pPr indent="373063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/>
              <a:t>Теоретическая </a:t>
            </a:r>
            <a:r>
              <a:rPr lang="ru-RU" sz="2400" smtClean="0"/>
              <a:t>социология решает научные проблемы, связанные с объяснением социальных явлений, разработкой категорийного аппарата науки и методологии. Она стремится ответить на вопрос:   </a:t>
            </a:r>
            <a:r>
              <a:rPr lang="ru-RU" sz="2400" i="1" smtClean="0"/>
              <a:t>«что и как изучается?»</a:t>
            </a:r>
            <a:r>
              <a:rPr lang="ru-RU" sz="2400" smtClean="0"/>
              <a:t>, практическое оформление теоретическая социология находит в общей социологической теории (общей социологии). </a:t>
            </a:r>
          </a:p>
          <a:p>
            <a:pPr indent="373063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Она включает в себя; историю социологии, учение об обществе, знание о предмете социологии, теорию массового социального поведения, теорию социальных изменений, методологию.</a:t>
            </a:r>
          </a:p>
          <a:p>
            <a:pPr indent="373063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smtClean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20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  <p:bldP spid="5632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5976937"/>
          </a:xfrm>
        </p:spPr>
        <p:txBody>
          <a:bodyPr/>
          <a:lstStyle/>
          <a:p>
            <a:pPr indent="373063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Прикладная социология ставит задачу поиска средства для достижения определенных практических целей, путей и способов использования познанных теоретической социологией устойчивых взаимозависимостей (закономерностей). Она отвечает на вопрос: </a:t>
            </a:r>
            <a:r>
              <a:rPr lang="ru-RU" sz="2400" i="1" smtClean="0"/>
              <a:t>«для чего изучается?».</a:t>
            </a:r>
          </a:p>
          <a:p>
            <a:pPr indent="373063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/>
              <a:t>Эмпирическое исследование</a:t>
            </a:r>
            <a:r>
              <a:rPr lang="ru-RU" sz="2400" smtClean="0"/>
              <a:t> может проводиться в рамках как фундаментальной, так и прикладной социологии. Если его целью является построение теории, то оно относится к фундаментальной социологии, если его цель выработка практических рекомендаций - к прикладной социологии.  Эмпирическая социология собирает социальные данные о социальных процессах. Социологи выделяют также внутри своей науки </a:t>
            </a:r>
            <a:r>
              <a:rPr lang="ru-RU" sz="2400" i="1" smtClean="0"/>
              <a:t>макросоциологию</a:t>
            </a:r>
            <a:r>
              <a:rPr lang="ru-RU" sz="2400" b="1" smtClean="0"/>
              <a:t> </a:t>
            </a:r>
            <a:r>
              <a:rPr lang="ru-RU" sz="2400" smtClean="0"/>
              <a:t>(исследует крупные социальные объекты и процессы, структуры, функции и т.д.) и </a:t>
            </a:r>
            <a:r>
              <a:rPr lang="ru-RU" sz="2400" i="1" smtClean="0"/>
              <a:t>микросоциологию</a:t>
            </a:r>
            <a:r>
              <a:rPr lang="ru-RU" sz="2400" b="1" smtClean="0"/>
              <a:t> </a:t>
            </a:r>
            <a:r>
              <a:rPr lang="ru-RU" sz="2400" smtClean="0"/>
              <a:t>(изучает социальное действие, взаимодействие, поведение индивида и групп).</a:t>
            </a:r>
            <a:r>
              <a:rPr lang="ru-RU" sz="2400" b="1" smtClean="0"/>
              <a:t> 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grpId="1" nodeType="clickEffect">
                                  <p:stCondLst>
                                    <p:cond delay="49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  <p:bldP spid="57347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4537075" cy="5400675"/>
          </a:xfrm>
        </p:spPr>
        <p:txBody>
          <a:bodyPr/>
          <a:lstStyle/>
          <a:p>
            <a:pPr indent="2825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/>
              <a:t>Связь между теоретическим и эмпирическим уровнями исследования осуществляют </a:t>
            </a:r>
            <a:r>
              <a:rPr lang="ru-RU" sz="2400" i="1" smtClean="0"/>
              <a:t>теории среднего уровня</a:t>
            </a:r>
            <a:r>
              <a:rPr lang="ru-RU" sz="2400" smtClean="0"/>
              <a:t>. Методологическую базу для формирования отраслевых социологий разработал американский социолог </a:t>
            </a:r>
            <a:r>
              <a:rPr lang="ru-RU" sz="2400" i="1" smtClean="0"/>
              <a:t>Роберт Мертон</a:t>
            </a:r>
            <a:r>
              <a:rPr lang="ru-RU" sz="2400" smtClean="0"/>
              <a:t>. </a:t>
            </a:r>
          </a:p>
          <a:p>
            <a:pPr indent="2825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/>
              <a:t>В 1947 г. Р. Мертон выдвинул идею о необходимости создания </a:t>
            </a:r>
            <a:r>
              <a:rPr lang="ru-RU" sz="2400" b="1" smtClean="0"/>
              <a:t>теорий среднего уровня</a:t>
            </a:r>
            <a:r>
              <a:rPr lang="ru-RU" sz="2400" smtClean="0"/>
              <a:t>.</a:t>
            </a:r>
          </a:p>
          <a:p>
            <a:pPr indent="2825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smtClean="0"/>
          </a:p>
        </p:txBody>
      </p:sp>
      <p:pic>
        <p:nvPicPr>
          <p:cNvPr id="58372" name="Picture 4" descr="mert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476250"/>
            <a:ext cx="3527425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mph" presetSubtype="0" fill="hold" grpId="1" nodeType="clickEffect">
                                  <p:stCondLst>
                                    <p:cond delay="2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grpId="1" nodeType="clickEffect">
                                  <p:stCondLst>
                                    <p:cond delay="2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P spid="58371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76250"/>
            <a:ext cx="8229600" cy="5473700"/>
          </a:xfrm>
        </p:spPr>
        <p:txBody>
          <a:bodyPr/>
          <a:lstStyle/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Теории среднего уровня </a:t>
            </a:r>
            <a:r>
              <a:rPr lang="ru-RU" sz="2400" smtClean="0">
                <a:cs typeface="Tahoma" charset="0"/>
              </a:rPr>
              <a:t>– </a:t>
            </a:r>
            <a:r>
              <a:rPr lang="ru-RU" sz="2400" smtClean="0"/>
              <a:t>понятие, введенное для обозначения научных построений, призванных выступить в качестве последующего звена между общесоциологической теорией и эмпирическими исследованиями. Это отрасли социологического знания, изучающие закономерности функционирования и развития человека, социальных общностей и институтов в отдельных сферах общественной жизни. </a:t>
            </a:r>
          </a:p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Теории среднего уровня раскрывают два основных типа социальных связей; 1) между обществом и данной сферой общественной жизни; 2) внутренние взаимосвязи и взаимозависимости, присущие данной сфере общественной жизни. Функционально эти теории служат методологией познания отдельных социальных процессов, общностей и институтов, то есть используются как методологическая основа конкретных социологических исследований.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mph" presetSubtype="0" fill="hold" grpId="1" nodeType="clickEffect">
                                  <p:stCondLst>
                                    <p:cond delay="38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395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5113338"/>
          </a:xfrm>
        </p:spPr>
        <p:txBody>
          <a:bodyPr/>
          <a:lstStyle/>
          <a:p>
            <a:pPr indent="2825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/>
              <a:t>В настоящее время существует огромное число теорий среднего уровня. Их можно условно разделить на три группы: теории социальных институтов (социология семьи, образования, труда, политики, религии и т.п.), теории социальных отношений ( малых групп, организаций, классов, этносов и т.п.) и теории специализированных социальных процессов (отклоняющегося поведения, социальной мобильности, урбанизации и т.п.).</a:t>
            </a:r>
          </a:p>
          <a:p>
            <a:pPr indent="2825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/>
              <a:t>Задачи такого рода теорий </a:t>
            </a:r>
            <a:r>
              <a:rPr lang="ru-RU" sz="2400" smtClean="0">
                <a:cs typeface="Tahoma" charset="0"/>
              </a:rPr>
              <a:t>– аккумуляция эмпирических данных. Примером такого рода теорий может служить созданная Р. Мертоном концепция </a:t>
            </a:r>
            <a:r>
              <a:rPr lang="ru-RU" sz="2400" b="1" smtClean="0">
                <a:cs typeface="Tahoma" charset="0"/>
              </a:rPr>
              <a:t>аномии</a:t>
            </a:r>
            <a:r>
              <a:rPr lang="ru-RU" sz="2400" smtClean="0">
                <a:cs typeface="Tahoma" charset="0"/>
              </a:rPr>
              <a:t>, объясняющая различные типы отклоняющегося поведения.</a:t>
            </a:r>
            <a:endParaRPr lang="ru-RU" sz="2400" smtClean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33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  <p:bldP spid="60419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3600" i="1" smtClean="0">
                <a:solidFill>
                  <a:schemeClr val="tx1"/>
                </a:solidFill>
              </a:rPr>
              <a:t>Функции социологии</a:t>
            </a:r>
            <a:br>
              <a:rPr lang="ru-RU" sz="3600" i="1" smtClean="0">
                <a:solidFill>
                  <a:schemeClr val="tx1"/>
                </a:solidFill>
              </a:rPr>
            </a:br>
            <a:r>
              <a:rPr lang="ru-RU" sz="2800" smtClean="0">
                <a:solidFill>
                  <a:schemeClr val="tx1"/>
                </a:solidFill>
              </a:rPr>
              <a:t/>
            </a:r>
            <a:br>
              <a:rPr lang="ru-RU" sz="2800" smtClean="0">
                <a:solidFill>
                  <a:schemeClr val="tx1"/>
                </a:solidFill>
              </a:rPr>
            </a:br>
            <a:r>
              <a:rPr lang="ru-RU" sz="2400" smtClean="0">
                <a:solidFill>
                  <a:schemeClr val="tx1"/>
                </a:solidFill>
              </a:rPr>
              <a:t>Общественное предназначение и роль социологии в современном обществе определяется, прежде всего, функциями, которые она выполняет. </a:t>
            </a:r>
            <a:br>
              <a:rPr lang="ru-RU" sz="2400" smtClean="0">
                <a:solidFill>
                  <a:schemeClr val="tx1"/>
                </a:solidFill>
              </a:rPr>
            </a:br>
            <a:r>
              <a:rPr lang="ru-RU" sz="2400" smtClean="0">
                <a:solidFill>
                  <a:schemeClr val="tx1"/>
                </a:solidFill>
              </a:rPr>
              <a:t>Функции социологии:</a:t>
            </a:r>
            <a:br>
              <a:rPr lang="ru-RU" sz="2400" smtClean="0">
                <a:solidFill>
                  <a:schemeClr val="tx1"/>
                </a:solidFill>
              </a:rPr>
            </a:br>
            <a:endParaRPr lang="ru-RU" sz="2400" smtClean="0">
              <a:solidFill>
                <a:schemeClr val="tx1"/>
              </a:solidFill>
            </a:endParaRPr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323850" y="2997200"/>
            <a:ext cx="8229600" cy="481965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Познавательная</a:t>
            </a:r>
          </a:p>
          <a:p>
            <a:pPr eaLnBrk="1" hangingPunct="1">
              <a:defRPr/>
            </a:pPr>
            <a:r>
              <a:rPr lang="ru-RU" sz="2400" smtClean="0"/>
              <a:t>Практическая</a:t>
            </a:r>
          </a:p>
          <a:p>
            <a:pPr eaLnBrk="1" hangingPunct="1">
              <a:defRPr/>
            </a:pPr>
            <a:r>
              <a:rPr lang="ru-RU" sz="2400" smtClean="0"/>
              <a:t>Информационная </a:t>
            </a:r>
          </a:p>
          <a:p>
            <a:pPr eaLnBrk="1" hangingPunct="1">
              <a:defRPr/>
            </a:pPr>
            <a:r>
              <a:rPr lang="ru-RU" sz="2400" smtClean="0"/>
              <a:t>Мировоззренческая </a:t>
            </a:r>
          </a:p>
          <a:p>
            <a:pPr eaLnBrk="1" hangingPunct="1">
              <a:defRPr/>
            </a:pPr>
            <a:r>
              <a:rPr lang="ru-RU" sz="2400" smtClean="0"/>
              <a:t>Гуманистическая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mph" presetSubtype="0" fill="hold" grpId="1" nodeType="clickEffect">
                                  <p:stCondLst>
                                    <p:cond delay="7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67" grpId="0" build="p"/>
      <p:bldP spid="2067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8913"/>
            <a:ext cx="9144000" cy="5516562"/>
          </a:xfrm>
        </p:spPr>
        <p:txBody>
          <a:bodyPr/>
          <a:lstStyle/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/>
              <a:t>Познавательная функция</a:t>
            </a:r>
            <a:r>
              <a:rPr lang="ru-RU" sz="2400" smtClean="0"/>
              <a:t> заключается в изучении и понимании общества, его структуры и условий жизнедеятельности, социальных фактов. Значение этой функции социологии растет в связи с ускорением развития человеческого общества. Особенно важное значение приобретает эта функция в нашей стране, где происходят очень глубокие и быстрые преобразования. Только на основе объективных знаний о происходящих в нашем обществе изменениях, их характере и направленности, которые может дать социология, мы можем преобладать нынешний кризис и обеспечить устойчивое развитие страны.</a:t>
            </a:r>
          </a:p>
          <a:p>
            <a:pPr indent="222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Добывая объективное научное знание о происходящих социальных процессах в стране, социология неизбежно высвечивает те острейшие социальные проблемы, с которыми сталкивается современное общество. Хотя многие из нас в определенной мере осознают их существование, но научное выявление данных проблем социологией придает им большую отчетливость в нашем сознании. В этом проявляется познавательная функция социологии.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mph" presetSubtype="0" fill="hold" grpId="1" nodeType="clickEffect">
                                  <p:stCondLst>
                                    <p:cond delay="50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build="p"/>
      <p:bldP spid="3084" grpId="1" build="p"/>
    </p:bldLst>
  </p:timing>
</p:sld>
</file>

<file path=ppt/theme/theme1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273</TotalTime>
  <Words>963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Равновесие</vt:lpstr>
      <vt:lpstr>Презентация PowerPoint</vt:lpstr>
      <vt:lpstr>Структура социологического знания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Функции социологии  Общественное предназначение и роль социологии в современном обществе определяется, прежде всего, функциями, которые она выполняет.  Функции социологии: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№1. Социология как наука</dc:title>
  <dc:creator>user</dc:creator>
  <cp:lastModifiedBy>Суггестор</cp:lastModifiedBy>
  <cp:revision>6</cp:revision>
  <dcterms:created xsi:type="dcterms:W3CDTF">2009-12-12T19:39:29Z</dcterms:created>
  <dcterms:modified xsi:type="dcterms:W3CDTF">2020-03-18T13:50:03Z</dcterms:modified>
</cp:coreProperties>
</file>