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1" r:id="rId17"/>
    <p:sldId id="271" r:id="rId18"/>
    <p:sldId id="284" r:id="rId19"/>
    <p:sldId id="286" r:id="rId20"/>
    <p:sldId id="285" r:id="rId21"/>
    <p:sldId id="287" r:id="rId22"/>
    <p:sldId id="289" r:id="rId23"/>
    <p:sldId id="288" r:id="rId24"/>
    <p:sldId id="292" r:id="rId25"/>
    <p:sldId id="282" r:id="rId26"/>
    <p:sldId id="283" r:id="rId27"/>
    <p:sldId id="291" r:id="rId28"/>
    <p:sldId id="293" r:id="rId29"/>
    <p:sldId id="294" r:id="rId3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05" autoAdjust="0"/>
  </p:normalViewPr>
  <p:slideViewPr>
    <p:cSldViewPr snapToGrid="0">
      <p:cViewPr varScale="1">
        <p:scale>
          <a:sx n="85" d="100"/>
          <a:sy n="85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0D05F86-2161-4B34-ABCD-8EE1343DD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EB674-4D8E-4DF3-9278-0C0B3B5696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96633-ADEB-4703-9041-5578C6B1B284}" type="datetime1">
              <a:rPr lang="ru-RU" smtClean="0"/>
              <a:t>22.10.2024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D78855-1EBE-4697-BA27-27080F7E40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B20FA7-3DAE-42CD-A9D8-9B6BB46441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DB78-24F5-48F7-A806-19BA6AC80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E4BD-0466-4853-9AF8-3D1F99C7C5A1}" type="datetime1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01E7D-AA4C-4660-9F77-2FB8E2D9C16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19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E804BBE4-E38C-47E3-93A5-3D6C2AB0ABC1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 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E5D87-10B2-45D0-B23D-E3712FE0F836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E2B3E9-6522-41A1-B572-F2726355D207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 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C1FA82-BAA1-47FC-BC3B-6243FBD7DC9C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Надпись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19" name="Прямая соединительная линия 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83D1C4-9F11-4A0A-AE2F-7C08FDF9300E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DA1975-1E41-4B9D-8CF2-FE335D6F4648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Надпись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Надпись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26" name="Прямая соединительная линия 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 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E502A0-D8BE-422D-8953-3024A5D15DE8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 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857F5-317C-42B5-BB5C-D6B61112D108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40EA3-1E4D-4506-94B0-1BE0B5F1F15F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 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3D269-85F8-4FBE-8646-15ABDE0065F9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A16AA6-BDB0-407A-876E-26B5BE1053BB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F37912-757A-446E-A4D4-FB936150107E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1A496-8054-4820-99CF-6D370974C8B1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8" name="Прямая соединительная линия 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72F366-58CA-4E38-87CB-E3AD009A2522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348DA-6658-46FD-A653-045FBA3EFA4C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E253A-871B-44D3-8038-B24F3AA30D95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DAAB0-E4E3-4A92-BB22-87BBDA229C17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8EFBC25-CD65-4AFF-A574-F5BA645BA364}" type="datetime1">
              <a:rPr lang="ru-RU" noProof="0" smtClean="0"/>
              <a:t>22.10.2024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31979-0D64-414D-84CE-F1D1F74F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24" y="1752605"/>
            <a:ext cx="10479741" cy="238012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благополучной семьи.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Семейные ценности.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Психологический тренинг эффективной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 коммуникации.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A9E531-D5AF-4B82-A96C-93925448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4249271"/>
            <a:ext cx="8158690" cy="86882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Инна Николаевна Кулешова,</a:t>
            </a:r>
          </a:p>
          <a:p>
            <a:pPr algn="r"/>
            <a:r>
              <a:rPr lang="ru-RU" dirty="0"/>
              <a:t> кандидат психологических наук, психолог ИВГПУ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CFC0F6-3B47-4485-9893-542751D1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315" y="0"/>
            <a:ext cx="2905685" cy="162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AF6DF-6CC2-43F8-83A1-56A34716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9092"/>
          </a:xfrm>
        </p:spPr>
        <p:txBody>
          <a:bodyPr>
            <a:normAutofit/>
          </a:bodyPr>
          <a:lstStyle/>
          <a:p>
            <a:r>
              <a:rPr lang="ru-RU" sz="2800" dirty="0"/>
              <a:t>Старинная легенда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CE5D20B-A6CE-4139-ADEE-2E2515D26F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4" y="2312895"/>
            <a:ext cx="5355851" cy="344244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6290D18-E2B8-48CB-8731-575834B6A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312895"/>
            <a:ext cx="4718304" cy="355755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древнем Китае жила удивительная семья из 100 человек. Царили в ней лад, любовь и уважение. Слава о семье дошла до самого императора, и он посетил эту семью. Убедившись, что молва ничего не преувеличила, император спросил у старейшины семьи: «Как удается вам жить в мире и согласии, не ссорясь и не обижаясь друг на друга?». В ответ старейшина называл лишь одно слово.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3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0E482C-402F-4FCB-A7FB-D2D4A0EA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Упражнение «Какая будет Ваша семья?» </a:t>
            </a:r>
          </a:p>
          <a:p>
            <a:endParaRPr lang="ru-RU" dirty="0"/>
          </a:p>
          <a:p>
            <a:r>
              <a:rPr lang="ru-RU" dirty="0"/>
              <a:t>Цель: формирование семейных ценностей, коммуникативных навыков построения собственной семьи.</a:t>
            </a:r>
          </a:p>
          <a:p>
            <a:endParaRPr lang="ru-RU" dirty="0"/>
          </a:p>
          <a:p>
            <a:r>
              <a:rPr lang="ru-RU" dirty="0"/>
              <a:t>Подумайте, какие фразы Вы не будете говорить своим детям? </a:t>
            </a:r>
          </a:p>
          <a:p>
            <a:r>
              <a:rPr lang="ru-RU" dirty="0"/>
              <a:t>Что вы не будете делать? Какая будет у Вас семья? </a:t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7988386-6358-4CCE-9F7B-3B4BBE8E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78362"/>
          </a:xfrm>
        </p:spPr>
        <p:txBody>
          <a:bodyPr>
            <a:noAutofit/>
          </a:bodyPr>
          <a:lstStyle/>
          <a:p>
            <a:r>
              <a:rPr lang="ru-RU" sz="2400" dirty="0"/>
              <a:t>В семьях царит любовь и мир, когда есть </a:t>
            </a:r>
            <a:r>
              <a:rPr lang="ru-RU" sz="2400" b="1" dirty="0"/>
              <a:t>взаимопонимание. </a:t>
            </a:r>
            <a:br>
              <a:rPr lang="ru-RU" sz="2400" dirty="0"/>
            </a:br>
            <a:r>
              <a:rPr lang="ru-RU" sz="2400" dirty="0"/>
              <a:t>Научитесь владеть своими эмоциями, и это поможет вам регулировать отношения с родными, а в будущем отношения в вашей семье.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560978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3E566-1710-4961-82DD-76B18260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32" y="982132"/>
            <a:ext cx="9601196" cy="72227"/>
          </a:xfrm>
        </p:spPr>
        <p:txBody>
          <a:bodyPr>
            <a:normAutofit fontScale="90000"/>
          </a:bodyPr>
          <a:lstStyle/>
          <a:p>
            <a:r>
              <a:rPr lang="ru-RU" dirty="0"/>
              <a:t>Вам нужно на каждую букву придумать прилагательные.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EB483-A288-4786-8474-D8A22AF7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88141"/>
            <a:ext cx="9601196" cy="4387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                                                      </a:t>
            </a:r>
            <a:r>
              <a:rPr lang="ru-RU" sz="6000" dirty="0"/>
              <a:t>С</a:t>
            </a:r>
          </a:p>
          <a:p>
            <a:pPr marL="0" indent="0">
              <a:buNone/>
            </a:pPr>
            <a:r>
              <a:rPr lang="ru-RU" sz="6000" dirty="0"/>
              <a:t>                       Е</a:t>
            </a:r>
          </a:p>
          <a:p>
            <a:pPr marL="0" indent="0">
              <a:buNone/>
            </a:pPr>
            <a:r>
              <a:rPr lang="ru-RU" sz="6000" dirty="0"/>
              <a:t>                       </a:t>
            </a:r>
            <a:r>
              <a:rPr lang="ru-RU" sz="6000" dirty="0" err="1"/>
              <a:t>Мь</a:t>
            </a:r>
            <a:endParaRPr lang="ru-RU" sz="6000" dirty="0"/>
          </a:p>
          <a:p>
            <a:pPr marL="0" indent="0">
              <a:buNone/>
            </a:pPr>
            <a:r>
              <a:rPr lang="ru-RU" sz="6000" dirty="0"/>
              <a:t>                       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3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0FA48-B370-4D0C-8B71-DECD67FB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8"/>
          </a:xfrm>
        </p:spPr>
        <p:txBody>
          <a:bodyPr>
            <a:noAutofit/>
          </a:bodyPr>
          <a:lstStyle/>
          <a:p>
            <a:r>
              <a:rPr lang="ru-RU" sz="2800" dirty="0"/>
              <a:t>СЕМЬЯ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55A41-7D9E-4676-A805-6ABB085F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17812"/>
            <a:ext cx="9601196" cy="45580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 – счастливая, сильная, солнечная, светлая, справедливая, смелая, совершенная, скромная, сообразительная, смешная, спокойная, суровая, сказочная, серьезная, стильная, способная;</a:t>
            </a:r>
          </a:p>
          <a:p>
            <a:endParaRPr lang="ru-RU" dirty="0"/>
          </a:p>
          <a:p>
            <a:r>
              <a:rPr lang="ru-RU" dirty="0"/>
              <a:t>Е – единая, единственная, </a:t>
            </a:r>
            <a:r>
              <a:rPr lang="ru-RU" dirty="0" err="1"/>
              <a:t>единомыслящая</a:t>
            </a:r>
            <a:r>
              <a:rPr lang="ru-RU" dirty="0"/>
              <a:t>, естественная;</a:t>
            </a:r>
          </a:p>
          <a:p>
            <a:endParaRPr lang="ru-RU" dirty="0"/>
          </a:p>
          <a:p>
            <a:r>
              <a:rPr lang="ru-RU" dirty="0" err="1"/>
              <a:t>Мь</a:t>
            </a:r>
            <a:r>
              <a:rPr lang="ru-RU" dirty="0"/>
              <a:t> – милая, многодетная, музыкальная, мечтательная, молодая, мудрая, модная, молодежная, милосердная;</a:t>
            </a:r>
          </a:p>
          <a:p>
            <a:endParaRPr lang="ru-RU" dirty="0"/>
          </a:p>
          <a:p>
            <a:r>
              <a:rPr lang="ru-RU" dirty="0"/>
              <a:t>Я – яркая, ясная, ярчайшая.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63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F804F-E73B-4A45-8695-E982651D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КОММУНИКАЦИЯ</a:t>
            </a:r>
            <a:br>
              <a:rPr lang="ru-RU" sz="2400" dirty="0"/>
            </a:br>
            <a:r>
              <a:rPr lang="ru-RU" sz="2400" dirty="0"/>
              <a:t>(от англ. </a:t>
            </a:r>
            <a:r>
              <a:rPr lang="ru-RU" sz="2400" dirty="0" err="1"/>
              <a:t>communicate</a:t>
            </a:r>
            <a:r>
              <a:rPr lang="ru-RU" sz="2400" dirty="0"/>
              <a:t> — сообщать, передавать)</a:t>
            </a: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37AD5-0B20-4025-A979-92CE1A33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Коммуникация – это способ получения информации в процессе обмена её смысловыми значениями. </a:t>
            </a:r>
          </a:p>
          <a:p>
            <a:r>
              <a:rPr lang="ru-RU" dirty="0"/>
              <a:t>	Коммуникативный процесс – обмен информацией между двумя и более людьми.</a:t>
            </a:r>
          </a:p>
          <a:p>
            <a:r>
              <a:rPr lang="ru-RU" dirty="0"/>
              <a:t>	Основная задача – обеспечить понимание получателем той информации, которая является предметом коммуникации. </a:t>
            </a:r>
          </a:p>
        </p:txBody>
      </p:sp>
    </p:spTree>
    <p:extLst>
      <p:ext uri="{BB962C8B-B14F-4D97-AF65-F5344CB8AC3E}">
        <p14:creationId xmlns:p14="http://schemas.microsoft.com/office/powerpoint/2010/main" val="175050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34630-1399-4543-97E0-5FDE6885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Иногда в семьях случаются конфликты.</a:t>
            </a:r>
            <a:br>
              <a:rPr lang="ru-RU" sz="2400" dirty="0"/>
            </a:br>
            <a:r>
              <a:rPr lang="ru-RU" sz="2400" dirty="0"/>
              <a:t>Конфликт – это противодействие или противоборство двух сторон при принятии какого-нибудь решения, когда их взгляды, интересы, желания не совпадают</a:t>
            </a:r>
            <a:r>
              <a:rPr lang="ru-RU" sz="2000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5130E-1C36-46D8-8D6D-55E00ECDC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есть конфликт, то обязательно должен быть выход из конфликтной ситуации. Вспомните, пожалуйста, и расскажите, как вы обычно выходите из конфликтных ситуаций? </a:t>
            </a:r>
          </a:p>
          <a:p>
            <a:r>
              <a:rPr lang="ru-RU" dirty="0"/>
              <a:t> Действительно, существует множество выходов из конфликтных ситуаций. Выделяют пять основных способов поведения в конфликтной ситуации. Причем, нельзя с уверенностью сказать, какой из них является наиболее правильным. Все зависит от особенностей сложившейся конфликтной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682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611BB-B677-4134-BD09-1C9E0800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116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1. «Избегание»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DED929-D630-4E79-A9AE-38EE1562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03295"/>
            <a:ext cx="9601196" cy="417257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Избегание – это когда одна из сторон уходит от конфликта, не заявляя о своих интересах. Один из друзей пользуется наушниками, а другой уходит в сторону. Конфликт разрешен? </a:t>
            </a:r>
          </a:p>
          <a:p>
            <a:r>
              <a:rPr lang="ru-RU" dirty="0"/>
              <a:t> А как чувствует себя человек, постоянно избегающий конфликтов и не отстаивающий свои собственные интересы? </a:t>
            </a:r>
          </a:p>
          <a:p>
            <a:r>
              <a:rPr lang="ru-RU" dirty="0"/>
              <a:t> Но существует ряд ситуаций, когда лучше всего постараться избежать их. Например, вы задержались в гостях и возвращаетесь поздно домой в одиночестве. Вдруг вы видите подозрительную компанию недалеко от вашего дома. Что лучше всего сделать в этой ситуации? </a:t>
            </a:r>
          </a:p>
          <a:p>
            <a:r>
              <a:rPr lang="ru-RU" dirty="0"/>
              <a:t>Можно  подождать прохожих, чтобы пройти вместе с ними мимо этой компании. А правильнее всего будет заранее позаботиться о своей безопасности: не задерживаться допоздна, попросить, чтобы вас проводили или встретили. Старайтесь всегда избегать потенциально опасных для жизни и здоровья ситуаций!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86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9AA74-0ED2-466D-A8ED-2314F030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495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2. «Приспособление»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A1959-6352-4CE9-B3AD-534F83798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28799"/>
            <a:ext cx="9601196" cy="44016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Приспособление – это когда одна из сторон уступает требованиям другой стороны. Например, в случае с наушниками, один из ребят отдает предмет другому, лишь бы не усугублять конфликт. Конфликт разрешен? </a:t>
            </a:r>
          </a:p>
          <a:p>
            <a:r>
              <a:rPr lang="ru-RU" dirty="0"/>
              <a:t>А как чувствует себя уступивший человек? </a:t>
            </a:r>
          </a:p>
          <a:p>
            <a:r>
              <a:rPr lang="ru-RU" dirty="0"/>
              <a:t>В жизни существуют ситуации, в которых лучше всего уступить. Например, если ваш товарищ гораздо сильнее вас или значительно выше по статусу. Не смогли вы избежать встречи с неприятной компанией, о которой говорилось раньше. Эти люди потребовали отдать им телефон, сумку или деньги. Лучше уступить им в данной ситуации, потому что, каким бы дорогим не был ваш любимый телефон, жизнь и здоровье стоят гораздо дороже. Ваши родители или друзья ни в коем случае не будут осуждать вас, потому что, в сложившихся обстоятельствах, вы проявили не трусость, а мудрость.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11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7914B-DF0F-4DFC-AE0D-4EB88B8C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3. «Соревнование»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D6313-3C20-4A98-8A7D-A8AAA87FF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Соревнование – это когда двое начинают отстаивать свои интересы при помощи кулаков, угроз или грубых выражений.</a:t>
            </a:r>
          </a:p>
          <a:p>
            <a:r>
              <a:rPr lang="ru-RU" dirty="0"/>
              <a:t>Наверное, существуют ситуации, в которых нужно постоять за себя или вступиться за слабого. Но сложно увидеть плюсы данного варианта. Даже если вы победите в драке, вы можете испытывать чувство вины.</a:t>
            </a:r>
          </a:p>
          <a:p>
            <a:r>
              <a:rPr lang="ru-RU" dirty="0"/>
              <a:t>Соревнование может быть не только физическим, но и словесным : манипуляции, грубость, унижающие другого высказывания</a:t>
            </a:r>
          </a:p>
        </p:txBody>
      </p:sp>
    </p:spTree>
    <p:extLst>
      <p:ext uri="{BB962C8B-B14F-4D97-AF65-F5344CB8AC3E}">
        <p14:creationId xmlns:p14="http://schemas.microsoft.com/office/powerpoint/2010/main" val="376025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F1D2A-F74A-4D55-9330-B2D5AAFB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2197"/>
          </a:xfrm>
        </p:spPr>
        <p:txBody>
          <a:bodyPr>
            <a:normAutofit/>
          </a:bodyPr>
          <a:lstStyle/>
          <a:p>
            <a:r>
              <a:rPr lang="ru-RU" sz="2800" dirty="0"/>
              <a:t>4. «Компромисс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DCD9B-21AB-4540-9B86-F9138CB7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22613"/>
            <a:ext cx="9601196" cy="466164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7200" dirty="0"/>
              <a:t>Компромисс — это решение конфликта по взаимному добровольному соглашению с обоюдным отказом от части предъявленных требований.</a:t>
            </a:r>
          </a:p>
          <a:p>
            <a:endParaRPr lang="ru-RU" sz="7200" dirty="0"/>
          </a:p>
          <a:p>
            <a:r>
              <a:rPr lang="ru-RU" sz="7200" dirty="0"/>
              <a:t>Партнёры меняют своё мнение и принимают новое общее мнение. Цель — это общий результат, которым они удовлетворены.</a:t>
            </a:r>
          </a:p>
          <a:p>
            <a:pPr marL="0" indent="0">
              <a:buNone/>
            </a:pPr>
            <a:endParaRPr lang="ru-RU" sz="7200" dirty="0"/>
          </a:p>
          <a:p>
            <a:r>
              <a:rPr lang="ru-RU" sz="7200" dirty="0"/>
              <a:t>Компромисс — это способ уравновесить конфликтующие интересы. Он основан на уважении к противоположным позициям и является  сущностью комфортного, экологичного климата в семье. </a:t>
            </a:r>
          </a:p>
          <a:p>
            <a:endParaRPr lang="ru-RU" sz="7200" dirty="0"/>
          </a:p>
          <a:p>
            <a:r>
              <a:rPr lang="ru-RU" sz="7200" dirty="0"/>
              <a:t>Положительные стороны -  Соглашение, которое заключалось людьми с полным осознанием и принятием необходимости договориться.</a:t>
            </a:r>
          </a:p>
          <a:p>
            <a:r>
              <a:rPr lang="ru-RU" sz="7200" dirty="0"/>
              <a:t>Отрицательные (вынужденные) стороны -  Мирную договорённость, которая явно не представляет выгоды для кого-либо из конфликтующих, но под влиянием различных внешних условий на компромисс человек вынужден был согласиться.</a:t>
            </a:r>
          </a:p>
        </p:txBody>
      </p:sp>
    </p:spTree>
    <p:extLst>
      <p:ext uri="{BB962C8B-B14F-4D97-AF65-F5344CB8AC3E}">
        <p14:creationId xmlns:p14="http://schemas.microsoft.com/office/powerpoint/2010/main" val="106928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61F16-E240-485C-B3C1-FCDDABFA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6" cy="1138768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величайшая ценность для каждого человека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83C2E-7226-4D80-B39F-FA8CC0858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65399"/>
            <a:ext cx="9601196" cy="331893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место защищенности человека, место, где вас любят и поддерживают.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семья – это свой особый мир.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с вами поговорим о взаимоотношениях в семье.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6776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4A749-BF7E-46A5-A74A-9A1C4A25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426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5 «Сотрудничество»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68EF8-E253-4E32-84CF-278A6734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83976"/>
            <a:ext cx="9601196" cy="4091892"/>
          </a:xfrm>
        </p:spPr>
        <p:txBody>
          <a:bodyPr>
            <a:normAutofit/>
          </a:bodyPr>
          <a:lstStyle/>
          <a:p>
            <a:r>
              <a:rPr lang="ru-RU" dirty="0"/>
              <a:t>- Сотрудничество – это когда люди находят альтернативный вариант, полностью удовлетворяющий обе стороны. </a:t>
            </a:r>
          </a:p>
          <a:p>
            <a:endParaRPr lang="ru-RU" dirty="0"/>
          </a:p>
          <a:p>
            <a:r>
              <a:rPr lang="ru-RU" dirty="0"/>
              <a:t>Уметь договориться друг с другом – большое искусство.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Конфликты были, есть и будут в нашей жизни. Очень важно знать, что из любой конфликтной ситуации всегда есть конструктивный выход.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23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6FB40-F1E8-4F25-B847-57C9EFC1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Основные семейные ценности в России — это совокупность нравственных принципов, культурных традиций, обычаев и правил поведения, исторически присущих данному обществу и связанных с созданием и жизнью семьи.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B938B-5901-4E17-9C6D-2B4E0EBB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900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Доверительное общение. В кругу родных можно без опасений поделиться проблемой и услышать дельный совет и слова поддержки, а не порицание.</a:t>
            </a:r>
          </a:p>
          <a:p>
            <a:r>
              <a:rPr lang="ru-RU" dirty="0"/>
              <a:t>Уважение — и к старшим, и к младшим. При этом страх наказания не культивируется в семье.</a:t>
            </a:r>
          </a:p>
          <a:p>
            <a:r>
              <a:rPr lang="ru-RU" dirty="0"/>
              <a:t>Следование ритуалам. У каждого родственного круга есть свои привычки: как отмечать Новый год, как провожать Масленицу, когда украшать ёлку и так далее.</a:t>
            </a:r>
          </a:p>
          <a:p>
            <a:r>
              <a:rPr lang="ru-RU" dirty="0"/>
              <a:t>Ответственность. Её несёт каждый — перед каждым: и за свои поступки, и за деяния своих детей.</a:t>
            </a:r>
          </a:p>
          <a:p>
            <a:r>
              <a:rPr lang="ru-RU" dirty="0"/>
              <a:t>Прощение. Семья — это то место, где всегда простят.</a:t>
            </a:r>
          </a:p>
          <a:p>
            <a:r>
              <a:rPr lang="ru-RU" dirty="0"/>
              <a:t>Честность. Семья — это место, где не соврут.</a:t>
            </a:r>
          </a:p>
          <a:p>
            <a:r>
              <a:rPr lang="ru-RU" dirty="0"/>
              <a:t>Любовь. Поступки, говорящие о трепетных чувствах друг к другу, слова нежности, проявления заботы, внимание к проблемам другого и желание помочь.</a:t>
            </a:r>
          </a:p>
        </p:txBody>
      </p:sp>
    </p:spTree>
    <p:extLst>
      <p:ext uri="{BB962C8B-B14F-4D97-AF65-F5344CB8AC3E}">
        <p14:creationId xmlns:p14="http://schemas.microsoft.com/office/powerpoint/2010/main" val="224861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4B0EA-A9EF-4434-A292-ED6240A1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1492"/>
          </a:xfrm>
        </p:spPr>
        <p:txBody>
          <a:bodyPr>
            <a:normAutofit/>
          </a:bodyPr>
          <a:lstStyle/>
          <a:p>
            <a:r>
              <a:rPr lang="ru-RU" sz="2400" dirty="0"/>
              <a:t>Упражнение «Дерево семейных ценностей»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2D599B-D10A-4B53-A702-7101D9DC7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39153"/>
            <a:ext cx="9601196" cy="4136715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Цель: определение и ранжирование семейных ценностей.</a:t>
            </a:r>
          </a:p>
          <a:p>
            <a:endParaRPr lang="ru-RU" sz="7200" dirty="0"/>
          </a:p>
          <a:p>
            <a:r>
              <a:rPr lang="ru-RU" sz="7200" dirty="0"/>
              <a:t>Каждый получает заготовку «Дерева семейных ценностей» и примерный перечень возможных ценностей (чтобы участникам было легче сориентироваться).</a:t>
            </a:r>
          </a:p>
          <a:p>
            <a:endParaRPr lang="ru-RU" sz="7200" dirty="0"/>
          </a:p>
          <a:p>
            <a:r>
              <a:rPr lang="ru-RU" sz="7200" dirty="0"/>
              <a:t>Задача участников – ранжировать ценности:</a:t>
            </a:r>
          </a:p>
          <a:p>
            <a:endParaRPr lang="ru-RU" sz="7200" dirty="0"/>
          </a:p>
          <a:p>
            <a:r>
              <a:rPr lang="ru-RU" sz="7200" dirty="0"/>
              <a:t>– в корневую систему помещают самые важные, от которых не откажутся ни при каких условиях.</a:t>
            </a:r>
          </a:p>
          <a:p>
            <a:endParaRPr lang="ru-RU" sz="7200" dirty="0"/>
          </a:p>
          <a:p>
            <a:r>
              <a:rPr lang="ru-RU" sz="7200" dirty="0"/>
              <a:t>- в ствол – важные, но от которых в некоторых случаях можно отказаться.</a:t>
            </a:r>
          </a:p>
          <a:p>
            <a:endParaRPr lang="ru-RU" sz="7200" dirty="0"/>
          </a:p>
          <a:p>
            <a:r>
              <a:rPr lang="ru-RU" sz="7200" dirty="0"/>
              <a:t>- в крону – желаемые, но не обязательные ценности.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43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7F8D9-BF67-4FEC-A9B0-2739DBF2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91463"/>
            <a:ext cx="9601196" cy="165533"/>
          </a:xfrm>
        </p:spPr>
        <p:txBody>
          <a:bodyPr>
            <a:noAutofit/>
          </a:bodyPr>
          <a:lstStyle/>
          <a:p>
            <a:r>
              <a:rPr lang="ru-RU" sz="3200" dirty="0"/>
              <a:t>Семейные ценности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5061EC2-62AA-467D-B163-F5759A769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643387"/>
              </p:ext>
            </p:extLst>
          </p:nvPr>
        </p:nvGraphicFramePr>
        <p:xfrm>
          <a:off x="0" y="1240971"/>
          <a:ext cx="12192000" cy="5635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4199">
                  <a:extLst>
                    <a:ext uri="{9D8B030D-6E8A-4147-A177-3AD203B41FA5}">
                      <a16:colId xmlns:a16="http://schemas.microsoft.com/office/drawing/2014/main" val="3455207397"/>
                    </a:ext>
                  </a:extLst>
                </a:gridCol>
                <a:gridCol w="3498109">
                  <a:extLst>
                    <a:ext uri="{9D8B030D-6E8A-4147-A177-3AD203B41FA5}">
                      <a16:colId xmlns:a16="http://schemas.microsoft.com/office/drawing/2014/main" val="547185576"/>
                    </a:ext>
                  </a:extLst>
                </a:gridCol>
                <a:gridCol w="2904846">
                  <a:extLst>
                    <a:ext uri="{9D8B030D-6E8A-4147-A177-3AD203B41FA5}">
                      <a16:colId xmlns:a16="http://schemas.microsoft.com/office/drawing/2014/main" val="1905603008"/>
                    </a:ext>
                  </a:extLst>
                </a:gridCol>
                <a:gridCol w="2904846">
                  <a:extLst>
                    <a:ext uri="{9D8B030D-6E8A-4147-A177-3AD203B41FA5}">
                      <a16:colId xmlns:a16="http://schemas.microsoft.com/office/drawing/2014/main" val="2376758507"/>
                    </a:ext>
                  </a:extLst>
                </a:gridCol>
              </a:tblGrid>
              <a:tr h="589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карьерный рост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доверие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совместный труд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развлечения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extLst>
                  <a:ext uri="{0D108BD9-81ED-4DB2-BD59-A6C34878D82A}">
                    <a16:rowId xmlns:a16="http://schemas.microsoft.com/office/drawing/2014/main" val="1088966986"/>
                  </a:ext>
                </a:extLst>
              </a:tr>
              <a:tr h="871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верность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Достоинство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физическая сила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комфортабельное жилье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extLst>
                  <a:ext uri="{0D108BD9-81ED-4DB2-BD59-A6C34878D82A}">
                    <a16:rowId xmlns:a16="http://schemas.microsoft.com/office/drawing/2014/main" val="220451620"/>
                  </a:ext>
                </a:extLst>
              </a:tr>
              <a:tr h="871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счастье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уважение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дети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совместное проведение выходных</a:t>
                      </a:r>
                    </a:p>
                  </a:txBody>
                  <a:tcPr marL="53315" marR="53315" marT="0" marB="0"/>
                </a:tc>
                <a:extLst>
                  <a:ext uri="{0D108BD9-81ED-4DB2-BD59-A6C34878D82A}">
                    <a16:rowId xmlns:a16="http://schemas.microsoft.com/office/drawing/2014/main" val="1613371639"/>
                  </a:ext>
                </a:extLst>
              </a:tr>
              <a:tr h="589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красота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преданность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связь поколений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взаимопонимание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extLst>
                  <a:ext uri="{0D108BD9-81ED-4DB2-BD59-A6C34878D82A}">
                    <a16:rowId xmlns:a16="http://schemas.microsoft.com/office/drawing/2014/main" val="1338892790"/>
                  </a:ext>
                </a:extLst>
              </a:tr>
              <a:tr h="589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честь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знания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любовь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extLst>
                  <a:ext uri="{0D108BD9-81ED-4DB2-BD59-A6C34878D82A}">
                    <a16:rowId xmlns:a16="http://schemas.microsoft.com/office/drawing/2014/main" val="1448040700"/>
                  </a:ext>
                </a:extLst>
              </a:tr>
              <a:tr h="640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творчество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высокооплачиваемая работа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общее хобби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здоровье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extLst>
                  <a:ext uri="{0D108BD9-81ED-4DB2-BD59-A6C34878D82A}">
                    <a16:rowId xmlns:a16="http://schemas.microsoft.com/office/drawing/2014/main" val="4099684314"/>
                  </a:ext>
                </a:extLst>
              </a:tr>
              <a:tr h="825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совместные путешествия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занятия спортом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общие цели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семейное проведение праздников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extLst>
                  <a:ext uri="{0D108BD9-81ED-4DB2-BD59-A6C34878D82A}">
                    <a16:rowId xmlns:a16="http://schemas.microsoft.com/office/drawing/2014/main" val="2635192746"/>
                  </a:ext>
                </a:extLst>
              </a:tr>
              <a:tr h="640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наличие общих друзей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семейные традиции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финансовая обеспеченность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забота о каждом члене семьи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5" marR="53315" marT="0" marB="0"/>
                </a:tc>
                <a:extLst>
                  <a:ext uri="{0D108BD9-81ED-4DB2-BD59-A6C34878D82A}">
                    <a16:rowId xmlns:a16="http://schemas.microsoft.com/office/drawing/2014/main" val="31484884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E2FFF01-46EF-49CB-B51A-33FA5E1B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4057" y="0"/>
            <a:ext cx="253745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97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990F3-529A-4225-B53F-8872CC67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Жизнь в семье невозможна без общения в ней, общения между мужем и женой,</a:t>
            </a:r>
            <a:br>
              <a:rPr lang="ru-RU" sz="2000" dirty="0"/>
            </a:br>
            <a:r>
              <a:rPr lang="ru-RU" sz="2000" dirty="0"/>
              <a:t>между родителями и детьми в процессе повседневных отношений. Общение в семье</a:t>
            </a:r>
            <a:br>
              <a:rPr lang="ru-RU" sz="2000" dirty="0"/>
            </a:br>
            <a:r>
              <a:rPr lang="ru-RU" sz="2000" dirty="0"/>
              <a:t>представляет собой отношение членов семьи друг к другу и их взаимодействие, обмен</a:t>
            </a:r>
            <a:br>
              <a:rPr lang="ru-RU" sz="2000" dirty="0"/>
            </a:br>
            <a:r>
              <a:rPr lang="ru-RU" sz="2000" dirty="0"/>
              <a:t>информацией между ними, их духовный контакт.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BFAD73-34A9-48E4-B3DD-0EE049E38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939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dirty="0"/>
              <a:t> </a:t>
            </a:r>
            <a:r>
              <a:rPr lang="ru-RU" sz="3800" b="1" dirty="0"/>
              <a:t>15 правил семейного общения</a:t>
            </a:r>
          </a:p>
          <a:p>
            <a:pPr marL="0" indent="0">
              <a:buNone/>
            </a:pPr>
            <a:r>
              <a:rPr lang="ru-RU" sz="3800" dirty="0"/>
              <a:t>1. Уважайте каждого члена семьи. Уважать – значит считаться с мнением, привычками,</a:t>
            </a:r>
          </a:p>
          <a:p>
            <a:pPr marL="0" indent="0">
              <a:buNone/>
            </a:pPr>
            <a:r>
              <a:rPr lang="ru-RU" sz="3800" dirty="0"/>
              <a:t>интересами, вкусом. Но уважение к себе нужно постоянно поддерживать и самому</a:t>
            </a:r>
          </a:p>
          <a:p>
            <a:pPr marL="0" indent="0">
              <a:buNone/>
            </a:pPr>
            <a:r>
              <a:rPr lang="ru-RU" sz="3800" dirty="0"/>
              <a:t>придерживаться этого правила. В семье не будут уважать человека, который сам никого</a:t>
            </a:r>
          </a:p>
          <a:p>
            <a:pPr marL="0" indent="0">
              <a:buNone/>
            </a:pPr>
            <a:r>
              <a:rPr lang="ru-RU" sz="3800" dirty="0"/>
              <a:t>не уважает.</a:t>
            </a:r>
          </a:p>
          <a:p>
            <a:pPr marL="0" indent="0">
              <a:buNone/>
            </a:pPr>
            <a:r>
              <a:rPr lang="ru-RU" sz="3800" dirty="0"/>
              <a:t>2. Научитесь не только разговаривать друг с другом, а слушать и слышать.</a:t>
            </a:r>
          </a:p>
          <a:p>
            <a:pPr marL="0" indent="0">
              <a:buNone/>
            </a:pPr>
            <a:r>
              <a:rPr lang="ru-RU" sz="3800" dirty="0"/>
              <a:t>3. Научитесь уступать друг другу, то есть считаться с потребностями другого человека.</a:t>
            </a:r>
          </a:p>
          <a:p>
            <a:pPr marL="0" indent="0">
              <a:buNone/>
            </a:pPr>
            <a:r>
              <a:rPr lang="ru-RU" sz="3800" dirty="0"/>
              <a:t>Проявите здравый смысл, не раздувайте конфликт.</a:t>
            </a:r>
          </a:p>
          <a:p>
            <a:pPr marL="0" indent="0">
              <a:buNone/>
            </a:pPr>
            <a:r>
              <a:rPr lang="ru-RU" sz="3800" dirty="0"/>
              <a:t>4. Будьте тактичны, не упрекайте другого в неудачах, даже если он не воспользовался вашим</a:t>
            </a:r>
          </a:p>
          <a:p>
            <a:pPr marL="0" indent="0">
              <a:buNone/>
            </a:pPr>
            <a:r>
              <a:rPr lang="ru-RU" sz="3800" dirty="0"/>
              <a:t>советом. Лучше еще раз подскажите, что делать в трудной ситуации.</a:t>
            </a:r>
          </a:p>
          <a:p>
            <a:pPr mar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510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8B198-9819-4084-BC8A-DB8922C5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6339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</a:t>
            </a:r>
            <a:r>
              <a:rPr lang="ru-RU" sz="2400" b="1" dirty="0"/>
              <a:t>15 правил семейного общения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A4BF7-E8C6-440A-8F53-49359B0A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16424"/>
            <a:ext cx="9601196" cy="44594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5. Не оскорбляйте друг друга, не используйте бранных слов, даже если вы взбешены поступком. </a:t>
            </a:r>
          </a:p>
          <a:p>
            <a:pPr marL="0" indent="0">
              <a:buNone/>
            </a:pPr>
            <a:r>
              <a:rPr lang="ru-RU" dirty="0"/>
              <a:t>Успокойтесь, дайте себе время «остыть». Постарайтесь поговорить спокойно, иначе вы просто оттолкнете человека, и конфликт затянется.</a:t>
            </a:r>
          </a:p>
          <a:p>
            <a:r>
              <a:rPr lang="ru-RU" dirty="0"/>
              <a:t>6. Муж и жена разбираются в своих проблемах сами без привлечения третьих лиц и без участия (и даже присутствия) ребенка.</a:t>
            </a:r>
          </a:p>
          <a:p>
            <a:r>
              <a:rPr lang="ru-RU" dirty="0"/>
              <a:t>7. Не жалуйтесь друг на друга НИКОМУ.</a:t>
            </a:r>
          </a:p>
          <a:p>
            <a:r>
              <a:rPr lang="ru-RU" dirty="0"/>
              <a:t>8. Не обижайтесь по пустякам.</a:t>
            </a:r>
          </a:p>
          <a:p>
            <a:r>
              <a:rPr lang="ru-RU" dirty="0"/>
              <a:t>9. Не приглашайте гостей в дом, не обсудив это со всеми членами семьи.</a:t>
            </a:r>
          </a:p>
          <a:p>
            <a:r>
              <a:rPr lang="ru-RU" dirty="0"/>
              <a:t>10. Выработайте единые правила воспитания детей: одинаковые требования, система поощрений и наказаний.</a:t>
            </a:r>
          </a:p>
        </p:txBody>
      </p:sp>
    </p:spTree>
    <p:extLst>
      <p:ext uri="{BB962C8B-B14F-4D97-AF65-F5344CB8AC3E}">
        <p14:creationId xmlns:p14="http://schemas.microsoft.com/office/powerpoint/2010/main" val="3318539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201C0-3B31-4D2E-A9BC-7E2093C1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19774"/>
          </a:xfrm>
        </p:spPr>
        <p:txBody>
          <a:bodyPr>
            <a:normAutofit/>
          </a:bodyPr>
          <a:lstStyle/>
          <a:p>
            <a:r>
              <a:rPr lang="ru-RU" sz="2000" dirty="0"/>
              <a:t>15 правил семейного общения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4AA4D-6CEE-4E7D-8DAA-E981DD61E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21224"/>
            <a:ext cx="9601196" cy="41546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11. Не читайте личные письма и дневники других членов семьи. Входя в комнату (даже к ребенку), нужно постучать.</a:t>
            </a:r>
          </a:p>
          <a:p>
            <a:r>
              <a:rPr lang="ru-RU" dirty="0"/>
              <a:t>12. Не обсуждайте в присутствии детей родственников, а детей при других людях.</a:t>
            </a:r>
          </a:p>
          <a:p>
            <a:r>
              <a:rPr lang="ru-RU" dirty="0"/>
              <a:t>13. Дома вы не на работе, не переносите стереотипы общения домой. Дома все равны, даже если кто-то зарабатывает больше.</a:t>
            </a:r>
          </a:p>
          <a:p>
            <a:r>
              <a:rPr lang="ru-RU" dirty="0"/>
              <a:t>14. Никогда не молчите долго (после ссоры). Это способствует разобщению. А зачем </a:t>
            </a:r>
            <a:r>
              <a:rPr lang="ru-RU"/>
              <a:t>вам в семье </a:t>
            </a:r>
            <a:r>
              <a:rPr lang="ru-RU" dirty="0"/>
              <a:t>разобщение?</a:t>
            </a:r>
          </a:p>
          <a:p>
            <a:r>
              <a:rPr lang="ru-RU" dirty="0"/>
              <a:t>15. Заботьтесь друг о друге, пусть другие чувствуют, что вы их любите.</a:t>
            </a:r>
          </a:p>
          <a:p>
            <a:pPr marL="0" indent="0">
              <a:buNone/>
            </a:pPr>
            <a:r>
              <a:rPr lang="ru-RU" dirty="0"/>
              <a:t>Такт, умение находить общий язык и взаимная вежливость — вот основа для</a:t>
            </a:r>
          </a:p>
          <a:p>
            <a:pPr marL="0" indent="0">
              <a:buNone/>
            </a:pPr>
            <a:r>
              <a:rPr lang="ru-RU" dirty="0"/>
              <a:t>полноценного общения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402951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76C720-33E3-4A19-B320-8F662199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34353"/>
            <a:ext cx="9601196" cy="4441515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/>
              <a:t>У каждого человека есть безусловные ценности, то есть то, что при любых обстоятельствах он будет хранить, защищать, отстаивать.</a:t>
            </a:r>
          </a:p>
          <a:p>
            <a:endParaRPr lang="ru-RU" sz="3100" dirty="0"/>
          </a:p>
          <a:p>
            <a:r>
              <a:rPr lang="ru-RU" sz="3100" dirty="0"/>
              <a:t>В разные времена у разных народов эти ценности могут быть разными, но есть одна ценность, которая значима для любого народа в любое время. </a:t>
            </a:r>
            <a:r>
              <a:rPr lang="ru-RU" sz="3100" b="1" dirty="0"/>
              <a:t>Это семья</a:t>
            </a:r>
            <a:r>
              <a:rPr lang="ru-RU" sz="3100" dirty="0"/>
              <a:t>. Ученые считают, что человек стал настоящим человеком, когда сформировалась семья. Именно в семье человек получает любовь и заботу, первые уроки доброты и ответственности, именно семья становится для человека, потерявшего себя, опорой и надеждой на возрождение.</a:t>
            </a:r>
          </a:p>
          <a:p>
            <a:endParaRPr lang="ru-RU" sz="3100" dirty="0"/>
          </a:p>
          <a:p>
            <a:r>
              <a:rPr lang="ru-RU" sz="3100" dirty="0"/>
              <a:t>Так что же такое семья?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B307B-3F35-4184-B241-B5E7FACF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26776"/>
            <a:ext cx="9601196" cy="95922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– это малая социальная группа, основанная на супружеских и родственных отношениях (муж, жена, дети иные родственники),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ведущая общее хозяйство и связанная личной и моральной ответственностью.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545B3-611F-4D22-99E0-538B9E8B19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Основа семейной жизни – любовь и взаимная ответственность мужчины и женщины, их духовная и нравственная связь.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41911B8-F372-4453-8C74-7389A0281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1553" y="2447365"/>
            <a:ext cx="5198222" cy="311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F727E-E8F7-4E4D-9C1F-835482B1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 каждой семьи есть свои функции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D70BA7-915A-4EA1-A64F-AFDC45130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5483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Воспитание. Цель – обучить и воспитать своих детей, привить им нравственные ценности, нормы поведения в обществе, а также адаптировать их к нормальной жизни в нём.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4) Сохранение традиций и ценностей. Они способствуют укреплению и сохранению связей, обеспечивают преемственность поколений и формируют историю рода. Союзы, имеющие свои родовые традиции крепче связаны, потому что разные поколения людей больше взаимодействуют между собой.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652FDC-095F-4E2D-AAF3-B009A2FF68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Продолжение рода. Репродуктивная функция самая важная, она заложена в нас природой. А благодаря сложившимся в обществе традициям, целью заключения брака и является рождение и воспитание детей.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Создание и накопление общих материальных ценностей, ведение совместного хозяйства.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B9BD7-C76F-41C1-ABC9-83D034F8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3233"/>
          </a:xfrm>
        </p:spPr>
        <p:txBody>
          <a:bodyPr>
            <a:normAutofit/>
          </a:bodyPr>
          <a:lstStyle/>
          <a:p>
            <a:r>
              <a:rPr lang="ru-RU" sz="3200" dirty="0"/>
              <a:t>Семейные традиции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C1292-EE50-4EB2-8D02-AB3A1CA2E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1685365"/>
            <a:ext cx="4718304" cy="41850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семье существует своя непередаваемая атмосфера любви, понимания и душевного тепла. Как же она возникает? Зачастую такие законы берут свои корни из семейных устоев предыдущих поколений – они крепкие и незыблемые. Благодаря им создается ощущение надежности семейных отношений, возникает крепкая связь между членами семьи, поддерживаются близкие и доверительные отношения, дети ощущают стабильность семьи.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Традиция — правило поведения, событие, регулярно повторяющееся.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EE7EB4-77D6-4A5E-959B-F0F07130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1685365"/>
            <a:ext cx="4718304" cy="418508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Семейные традиции – это регулярно повторяющиеся действия членов семьи, направленные на сплочение внутрисемейных связей и укрепление семьи как главной основы общества.</a:t>
            </a:r>
          </a:p>
          <a:p>
            <a:endParaRPr lang="ru-RU" dirty="0"/>
          </a:p>
          <a:p>
            <a:r>
              <a:rPr lang="ru-RU" dirty="0"/>
              <a:t>Каждая семья индивидуальна и имеет свою историю. Семейные обычаи позволяют всем членам почувствовать свою значимость, уделить время и внимание родным, проявить к ним уважение и любовь.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2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0031F-3970-401C-803D-5A949890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4315"/>
          </a:xfrm>
        </p:spPr>
        <p:txBody>
          <a:bodyPr>
            <a:noAutofit/>
          </a:bodyPr>
          <a:lstStyle/>
          <a:p>
            <a:r>
              <a:rPr lang="ru-RU" sz="3200" dirty="0"/>
              <a:t>Какие бывают семейные традиции и праздники:</a:t>
            </a: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4C709-CB0F-4EC4-8CD7-BA7810DF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56447"/>
            <a:ext cx="9601196" cy="4719421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/>
              <a:t>1) Основным таким праздником необходимо назвать день рождения. К семейным праздникам относятся свадьбы, рождение детей, крещение </a:t>
            </a:r>
          </a:p>
          <a:p>
            <a:endParaRPr lang="ru-RU" sz="2900" dirty="0"/>
          </a:p>
          <a:p>
            <a:r>
              <a:rPr lang="ru-RU" sz="2900" dirty="0"/>
              <a:t>2) Проведение общенародных праздников. К ним относится всеми любимый праздник – Новый год. Многие семьи празднуют Пасху, выпекая куличи и освещая их в церкви. Среди общенародных праздников традиционно празднуется Всемирный день Трудящихся – 1 мая, день Победы 9 мая</a:t>
            </a:r>
          </a:p>
          <a:p>
            <a:endParaRPr lang="ru-RU" sz="2900" dirty="0"/>
          </a:p>
          <a:p>
            <a:r>
              <a:rPr lang="ru-RU" sz="2900" dirty="0"/>
              <a:t>3) Игры с детьми. Важно, чтоб оба родителя принимали участие в воспитании ребенка, играли с ним. К примеру, по обычаю, мама каждую субботу учит ребенка играть в шахматы, а папа по воскресениям играет с сыном в футбол.</a:t>
            </a:r>
          </a:p>
          <a:p>
            <a:endParaRPr lang="ru-RU" sz="2900" dirty="0"/>
          </a:p>
          <a:p>
            <a:r>
              <a:rPr lang="ru-RU" sz="2900" dirty="0"/>
              <a:t>4) Вечернее обсуждение минувшего дня. Стоит обратить внимание на этот важный момент, ведь во время обсуждений каждый имеет возможность поделиться с родными своими успехами, неудачами, получить полезный совет или напутственное слово.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8909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CC0-2D5B-4004-9D07-6084961A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Autofit/>
          </a:bodyPr>
          <a:lstStyle/>
          <a:p>
            <a:endParaRPr lang="ru-RU" sz="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06905-2719-4913-84AA-485D4103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37129"/>
            <a:ext cx="9601196" cy="46387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Совместное принятие пищи. Эту традицию стоит назвать важнейшей, ведь нет ничего приятнее совместных трапез с родными людьми. Такой семейный обычай практикуют многие. Во время семейных завтраков есть прекрасная возможность обсудить планы на день и зарядиться позитивом. Совместный ужин позволит расслабиться, наслаждаясь обществом родных, поделиться впечатлениями от прожитого дня. Желательно, чтоб во время совместных трапез все присутствующие общались, а не смотрели телевизор.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6) Празднование значительных событий. Этот прекрасный обычай позволяет отметить такие значимые для семьи события как юбилей, именины, получение диплома или окончание школы, помолвка, предстоящее пополнение в семействе. Такие небольшие праздники дают возможность поделиться счастьем и радостью со своими близкими, стимулируют к новым успехам.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7) Чтение сказок перед сном. Это важнейшая традиция при воспитании детей, ведь сказки позволяют ребенку развить воображение, познать мир. К тому же ежедневное чтение сказок перед сном вырабатывает у ребенка определенный режим отхода ко сну. Такой вечерний ритуал успокоит даже самых активных детей, способствуя хорошему крепкому сну.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65761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BA655-6273-4914-9DE7-8F65B9F6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8) Прогулки всей семьей. Для развития физических способностей ребенка, и поддержания своих, важно совершать совместные прогулки. Такие походы способны расширить кругозор и повысить культурный уровень семьи в целом.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5327B-E806-402A-8DBC-10269E7E6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043953"/>
            <a:ext cx="4718304" cy="3826495"/>
          </a:xfrm>
        </p:spPr>
        <p:txBody>
          <a:bodyPr>
            <a:normAutofit fontScale="85000" lnSpcReduction="100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AB946B"/>
              </a:buClr>
              <a:buSzPct val="115000"/>
              <a:buFont typeface="Arial"/>
              <a:buChar char="•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AB946B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Традиция поцелуев. Для создания атмосферы любви, важно почаще целовать своих родных и близких. Желательно целовать детей минимум два раза в день – утром, когда они проснулись, вечером – перед сном. Также немаловажно желать всем родным спокойной ночи перед ночным сном и доброго утра, проснувшись.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AB946B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10) Совместные поездки на отдых. Не стоит недооценивать этот вид досуга, потому как большинство психологов для поддержания хороших взаимоотношений, рекомендуют регулярно менять обстановку. Главное, посещать новые города и страны всем вместе, чтоб отвлечься от рутины и быта, расширить свои горизонты.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AB946B"/>
              </a:buClr>
              <a:buSzPct val="115000"/>
              <a:buFont typeface="Arial"/>
              <a:buChar char="•"/>
              <a:tabLst/>
              <a:defRPr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1A781C-B01A-4444-A2B2-88788F71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115671"/>
            <a:ext cx="4718304" cy="3754777"/>
          </a:xfrm>
        </p:spPr>
        <p:txBody>
          <a:bodyPr>
            <a:normAutofit fontScale="85000" lnSpcReduction="10000"/>
          </a:bodyPr>
          <a:lstStyle/>
          <a:p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C56D29-F301-45E3-BBFB-2073CF909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87" y="2393576"/>
            <a:ext cx="5316072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2A31F-8619-4820-934E-ABBE1DF5318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«Органичный отдых»</Template>
  <TotalTime>0</TotalTime>
  <Words>2648</Words>
  <Application>Microsoft Office PowerPoint</Application>
  <PresentationFormat>Широкоэкранный</PresentationFormat>
  <Paragraphs>210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Garamond</vt:lpstr>
      <vt:lpstr>Times New Roman</vt:lpstr>
      <vt:lpstr>Природа</vt:lpstr>
      <vt:lpstr>Секреты благополучной семьи.  Семейные ценности.  Психологический тренинг эффективной  семейной коммуникации. </vt:lpstr>
      <vt:lpstr>  Семья – величайшая ценность для каждого человека.  </vt:lpstr>
      <vt:lpstr>Презентация PowerPoint</vt:lpstr>
      <vt:lpstr>Семья – это малая социальная группа, основанная на супружеских и родственных отношениях (муж, жена, дети иные родственники),  ведущая общее хозяйство и связанная личной и моральной ответственностью.   </vt:lpstr>
      <vt:lpstr>У каждой семьи есть свои функции </vt:lpstr>
      <vt:lpstr>Семейные традиции</vt:lpstr>
      <vt:lpstr>Какие бывают семейные традиции и праздники:  </vt:lpstr>
      <vt:lpstr>Презентация PowerPoint</vt:lpstr>
      <vt:lpstr>8) Прогулки всей семьей. Для развития физических способностей ребенка, и поддержания своих, важно совершать совместные прогулки. Такие походы способны расширить кругозор и повысить культурный уровень семьи в целом. </vt:lpstr>
      <vt:lpstr>Старинная легенда </vt:lpstr>
      <vt:lpstr>В семьях царит любовь и мир, когда есть взаимопонимание.  Научитесь владеть своими эмоциями, и это поможет вам регулировать отношения с родными, а в будущем отношения в вашей семье.  </vt:lpstr>
      <vt:lpstr>Вам нужно на каждую букву придумать прилагательные.</vt:lpstr>
      <vt:lpstr>СЕМЬЯ</vt:lpstr>
      <vt:lpstr>КОММУНИКАЦИЯ (от англ. communicate — сообщать, передавать)</vt:lpstr>
      <vt:lpstr>Иногда в семьях случаются конфликты. Конфликт – это противодействие или противоборство двух сторон при принятии какого-нибудь решения, когда их взгляды, интересы, желания не совпадают.</vt:lpstr>
      <vt:lpstr>1. «Избегание» </vt:lpstr>
      <vt:lpstr>2. «Приспособление» </vt:lpstr>
      <vt:lpstr>3. «Соревнование» </vt:lpstr>
      <vt:lpstr>4. «Компромисс</vt:lpstr>
      <vt:lpstr>5 «Сотрудничество» </vt:lpstr>
      <vt:lpstr>Основные семейные ценности в России — это совокупность нравственных принципов, культурных традиций, обычаев и правил поведения, исторически присущих данному обществу и связанных с созданием и жизнью семьи. </vt:lpstr>
      <vt:lpstr>Упражнение «Дерево семейных ценностей» </vt:lpstr>
      <vt:lpstr>Семейные ценности</vt:lpstr>
      <vt:lpstr>Жизнь в семье невозможна без общения в ней, общения между мужем и женой, между родителями и детьми в процессе повседневных отношений. Общение в семье представляет собой отношение членов семьи друг к другу и их взаимодействие, обмен информацией между ними, их духовный контакт. </vt:lpstr>
      <vt:lpstr> 15 правил семейного общения </vt:lpstr>
      <vt:lpstr>15 правил семейного общения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2019-10-11T15:50:00Z</dcterms:created>
  <dcterms:modified xsi:type="dcterms:W3CDTF">2024-10-23T04:49:38Z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