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Тема 3. Финансовое обеспечение инвестиционного процесса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С</a:t>
            </a:r>
            <a:r>
              <a:rPr lang="ru-RU" dirty="0" smtClean="0"/>
              <a:t>ледует </a:t>
            </a:r>
            <a:r>
              <a:rPr lang="ru-RU" dirty="0"/>
              <a:t>различать внутренние и внешние источники финансирования инвестиций на макроэкономическом и микроэкономическом уровнях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b="1" dirty="0"/>
              <a:t>макроэкономическом уровне </a:t>
            </a:r>
            <a:r>
              <a:rPr lang="ru-RU" dirty="0"/>
              <a:t>к внутренним источникам финансирования инвестиций можно отнести: государственное бюджетное финансирование, сбережения населения, накопления предприятий, коммерческих банков, инвестиционных фондов и компаний, негосударственных пенсионных фондов, страховых фирм и т.д. </a:t>
            </a:r>
            <a:r>
              <a:rPr lang="ru-RU" dirty="0" smtClean="0"/>
              <a:t>К </a:t>
            </a:r>
            <a:r>
              <a:rPr lang="ru-RU" dirty="0"/>
              <a:t>внешним источникам – иностранные инвестиции, кредиты и займы.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b="1" dirty="0"/>
              <a:t>микроэкономическом уровне </a:t>
            </a:r>
            <a:r>
              <a:rPr lang="ru-RU" dirty="0"/>
              <a:t>внутренними источниками инвестирования являются прибыль, амортизация, инвестиции собственников предприятия, внешними – государственное финансирование, инвестиционные кредиты, средства, привлекаемые путем размещения собственных ценных бумаг.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862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present5.com/presentation/182188839_429644496/image-116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7416824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812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000" b="1" dirty="0"/>
              <a:t>Структура источников финансирования инвестиций предприятия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i="1" u="sng" dirty="0" smtClean="0"/>
              <a:t>1. Собственные</a:t>
            </a:r>
            <a:r>
              <a:rPr lang="ru-RU" i="1" u="sng" dirty="0"/>
              <a:t> :</a:t>
            </a:r>
          </a:p>
          <a:p>
            <a:pPr marL="0" indent="0">
              <a:buNone/>
            </a:pPr>
            <a:r>
              <a:rPr lang="ru-RU" dirty="0"/>
              <a:t>-чистая прибыль, направляемая на инвестиции;</a:t>
            </a:r>
          </a:p>
          <a:p>
            <a:pPr marL="0" indent="0">
              <a:buNone/>
            </a:pPr>
            <a:r>
              <a:rPr lang="ru-RU" dirty="0"/>
              <a:t>- амортизационные отчисления;</a:t>
            </a:r>
          </a:p>
          <a:p>
            <a:pPr marL="0" indent="0">
              <a:buNone/>
            </a:pPr>
            <a:r>
              <a:rPr lang="ru-RU" dirty="0"/>
              <a:t>- реинвестируемая часть </a:t>
            </a:r>
            <a:r>
              <a:rPr lang="ru-RU" dirty="0" err="1"/>
              <a:t>внеоборотных</a:t>
            </a:r>
            <a:r>
              <a:rPr lang="ru-RU" dirty="0"/>
              <a:t> активов;</a:t>
            </a:r>
          </a:p>
          <a:p>
            <a:pPr marL="0" indent="0">
              <a:buNone/>
            </a:pPr>
            <a:r>
              <a:rPr lang="ru-RU" dirty="0"/>
              <a:t>- иммобилизуемая часть оборотных активов</a:t>
            </a:r>
          </a:p>
          <a:p>
            <a:pPr marL="0" indent="0">
              <a:buNone/>
            </a:pPr>
            <a:r>
              <a:rPr lang="ru-RU" i="1" u="sng" dirty="0" smtClean="0"/>
              <a:t>2. Привлеченные</a:t>
            </a:r>
            <a:r>
              <a:rPr lang="ru-RU" i="1" u="sng" dirty="0"/>
              <a:t>:</a:t>
            </a:r>
          </a:p>
          <a:p>
            <a:pPr marL="0" indent="0">
              <a:buNone/>
            </a:pPr>
            <a:r>
              <a:rPr lang="ru-RU" dirty="0"/>
              <a:t>- эмиссия акций фирмы;</a:t>
            </a:r>
          </a:p>
          <a:p>
            <a:pPr marL="0" indent="0">
              <a:buNone/>
            </a:pPr>
            <a:r>
              <a:rPr lang="ru-RU" dirty="0"/>
              <a:t>- инвестиционные взносы в уставной капитал;</a:t>
            </a:r>
          </a:p>
          <a:p>
            <a:pPr marL="0" indent="0">
              <a:buNone/>
            </a:pPr>
            <a:r>
              <a:rPr lang="ru-RU" dirty="0"/>
              <a:t>- государственные средства, предоставляемые на целевое инвестирование в виде дотаций, грантов и долевого участия</a:t>
            </a:r>
          </a:p>
          <a:p>
            <a:pPr marL="0" indent="0">
              <a:buNone/>
            </a:pPr>
            <a:r>
              <a:rPr lang="ru-RU" dirty="0"/>
              <a:t>- средства коммерческих структур, предоставляемые безвозмездно на целевое инвестирование</a:t>
            </a:r>
          </a:p>
          <a:p>
            <a:pPr marL="0" indent="0">
              <a:buNone/>
            </a:pPr>
            <a:r>
              <a:rPr lang="ru-RU" i="1" u="sng" dirty="0" smtClean="0"/>
              <a:t>3. Заемные: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кредиты банков и других кредитных институтов</a:t>
            </a:r>
          </a:p>
          <a:p>
            <a:pPr marL="0" indent="0">
              <a:buNone/>
            </a:pPr>
            <a:r>
              <a:rPr lang="ru-RU" dirty="0"/>
              <a:t>- эмиссия облигаций фирмы</a:t>
            </a:r>
          </a:p>
          <a:p>
            <a:pPr marL="0" indent="0">
              <a:buNone/>
            </a:pPr>
            <a:r>
              <a:rPr lang="ru-RU" dirty="0"/>
              <a:t>- целевой государственный инвестиционный кредит</a:t>
            </a:r>
          </a:p>
          <a:p>
            <a:pPr marL="0" indent="0">
              <a:buNone/>
            </a:pPr>
            <a:r>
              <a:rPr lang="ru-RU" dirty="0"/>
              <a:t>- инвестиционный лизинг.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436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m.studref.com/htm/img/7/8573/38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7776864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2122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110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Тема 3. Финансовое обеспечение инвестиционного процесса</vt:lpstr>
      <vt:lpstr>Презентация PowerPoint</vt:lpstr>
      <vt:lpstr>Структура источников финансирования инвестиций предприятия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Финансовое обеспечение инвестиционного процесса</dc:title>
  <dc:creator>Alexsandr</dc:creator>
  <cp:lastModifiedBy>Alexsandr</cp:lastModifiedBy>
  <cp:revision>3</cp:revision>
  <dcterms:created xsi:type="dcterms:W3CDTF">2021-09-18T12:36:38Z</dcterms:created>
  <dcterms:modified xsi:type="dcterms:W3CDTF">2021-09-18T12:43:34Z</dcterms:modified>
</cp:coreProperties>
</file>